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74.png" ContentType="image/png"/>
  <Override PartName="/ppt/media/image73.png" ContentType="image/png"/>
  <Override PartName="/ppt/media/image72.png" ContentType="image/png"/>
  <Override PartName="/ppt/media/image71.png" ContentType="image/png"/>
  <Override PartName="/ppt/media/image54.png" ContentType="image/png"/>
  <Override PartName="/ppt/media/image53.png" ContentType="image/png"/>
  <Override PartName="/ppt/media/image52.png" ContentType="image/png"/>
  <Override PartName="/ppt/media/image70.jpeg" ContentType="image/jpeg"/>
  <Override PartName="/ppt/media/image51.png" ContentType="image/png"/>
  <Override PartName="/ppt/media/image50.png" ContentType="image/png"/>
  <Override PartName="/ppt/media/image44.png" ContentType="image/png"/>
  <Override PartName="/ppt/media/image43.jpeg" ContentType="image/jpeg"/>
  <Override PartName="/ppt/media/image67.png" ContentType="image/png"/>
  <Override PartName="/ppt/media/image42.png" ContentType="image/png"/>
  <Override PartName="/ppt/media/image66.png" ContentType="image/png"/>
  <Override PartName="/ppt/media/image41.png" ContentType="image/png"/>
  <Override PartName="/ppt/media/image65.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68.jpeg" ContentType="image/jpe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69.jpeg" ContentType="image/jpe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4.png" ContentType="image/png"/>
  <Override PartName="/ppt/media/image9.png" ContentType="image/png"/>
  <Override PartName="/ppt/media/image63.png" ContentType="image/png"/>
  <Override PartName="/ppt/media/image8.png" ContentType="image/png"/>
  <Override PartName="/ppt/media/image62.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60.png" ContentType="image/png"/>
  <Override PartName="/ppt/media/image5.png" ContentType="image/png"/>
  <Override PartName="/ppt/media/image61.png" ContentType="image/png"/>
  <Override PartName="/ppt/media/image6.png" ContentType="image/png"/>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Lst>
  <p:sldSz cx="10077450" cy="5668962"/>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slide" Target="slides/slide65.xml"/><Relationship Id="rId77" Type="http://schemas.openxmlformats.org/officeDocument/2006/relationships/slide" Target="slides/slide66.xml"/><Relationship Id="rId78" Type="http://schemas.openxmlformats.org/officeDocument/2006/relationships/slide" Target="slides/slide67.xml"/><Relationship Id="rId79" Type="http://schemas.openxmlformats.org/officeDocument/2006/relationships/slide" Target="slides/slide68.xml"/><Relationship Id="rId80" Type="http://schemas.openxmlformats.org/officeDocument/2006/relationships/slide" Target="slides/slide69.xml"/><Relationship Id="rId81" Type="http://schemas.openxmlformats.org/officeDocument/2006/relationships/slide" Target="slides/slide70.xml"/><Relationship Id="rId82" Type="http://schemas.openxmlformats.org/officeDocument/2006/relationships/slide" Target="slides/slide71.xml"/><Relationship Id="rId83" Type="http://schemas.openxmlformats.org/officeDocument/2006/relationships/slide" Target="slides/slide72.xml"/><Relationship Id="rId84" Type="http://schemas.openxmlformats.org/officeDocument/2006/relationships/slide" Target="slides/slide73.xml"/><Relationship Id="rId85" Type="http://schemas.openxmlformats.org/officeDocument/2006/relationships/slide" Target="slides/slide74.xml"/><Relationship Id="rId86" Type="http://schemas.openxmlformats.org/officeDocument/2006/relationships/slide" Target="slides/slide75.xml"/><Relationship Id="rId87" Type="http://schemas.openxmlformats.org/officeDocument/2006/relationships/slide" Target="slides/slide76.xml"/><Relationship Id="rId88" Type="http://schemas.openxmlformats.org/officeDocument/2006/relationships/slide" Target="slides/slide77.xml"/><Relationship Id="rId89" Type="http://schemas.openxmlformats.org/officeDocument/2006/relationships/slide" Target="slides/slide78.xml"/><Relationship Id="rId90" Type="http://schemas.openxmlformats.org/officeDocument/2006/relationships/slide" Target="slides/slide79.xml"/><Relationship Id="rId91" Type="http://schemas.openxmlformats.org/officeDocument/2006/relationships/slide" Target="slides/slide80.xml"/><Relationship Id="rId92" Type="http://schemas.openxmlformats.org/officeDocument/2006/relationships/slide" Target="slides/slide81.xml"/><Relationship Id="rId93" Type="http://schemas.openxmlformats.org/officeDocument/2006/relationships/slide" Target="slides/slide82.xml"/><Relationship Id="rId94" Type="http://schemas.openxmlformats.org/officeDocument/2006/relationships/slide" Target="slides/slide83.xml"/><Relationship Id="rId95" Type="http://schemas.openxmlformats.org/officeDocument/2006/relationships/slide" Target="slides/slide84.xml"/><Relationship Id="rId96" Type="http://schemas.openxmlformats.org/officeDocument/2006/relationships/slide" Target="slides/slide8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33"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6"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38"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339"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340"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42"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343"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344"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46"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347"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348"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50"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351"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53"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354"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355"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356"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58"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359"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360"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361"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362"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363"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68"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70"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72"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373"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5"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77"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378"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379"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81"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382"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383"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85"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386"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387"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89"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390"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92"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394"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395"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97"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399"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400"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401"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402"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47"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49"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51"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56"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60"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64"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68"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71"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76"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86"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90"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91"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95"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99"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07"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10"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113"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119"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120"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25"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27"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29"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130"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42"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49"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152"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54"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157"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158"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159"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66"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68"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73"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77"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79"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81"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182"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83"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85"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186"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88"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191"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93"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194"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195"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196"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197"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198"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10"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12"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17"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21"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25"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29"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32"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233"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234"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235"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37"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239"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240"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241"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242"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50"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5"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57"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258"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259"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61"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263"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65"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267"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69"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72"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273"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274"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275"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77"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279"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280"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281"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282"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87"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89"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91"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292"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503640" y="226080"/>
            <a:ext cx="9069120" cy="438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296"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5150880" y="1326240"/>
            <a:ext cx="4425480" cy="3287520"/>
          </a:xfrm>
          <a:prstGeom prst="rect">
            <a:avLst/>
          </a:prstGeom>
        </p:spPr>
        <p:txBody>
          <a:bodyPr lIns="0" rIns="0" tIns="0" bIns="0">
            <a:normAutofit/>
          </a:bodyPr>
          <a:p>
            <a:endParaRPr b="0" lang="en-US" sz="3200" spc="-1" strike="noStrike">
              <a:latin typeface="Arial"/>
            </a:endParaRPr>
          </a:p>
        </p:txBody>
      </p:sp>
      <p:sp>
        <p:nvSpPr>
          <p:cNvPr id="298"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00" name="PlaceHolder 2"/>
          <p:cNvSpPr>
            <a:spLocks noGrp="1"/>
          </p:cNvSpPr>
          <p:nvPr>
            <p:ph type="body"/>
          </p:nvPr>
        </p:nvSpPr>
        <p:spPr>
          <a:xfrm>
            <a:off x="503640" y="1326240"/>
            <a:ext cx="4425480" cy="3287520"/>
          </a:xfrm>
          <a:prstGeom prst="rect">
            <a:avLst/>
          </a:prstGeom>
        </p:spPr>
        <p:txBody>
          <a:bodyPr lIns="0" rIns="0" tIns="0" bIns="0">
            <a:normAutofit/>
          </a:bodyPr>
          <a:p>
            <a:endParaRPr b="0" lang="en-US" sz="3200" spc="-1" strike="noStrike">
              <a:latin typeface="Arial"/>
            </a:endParaRPr>
          </a:p>
        </p:txBody>
      </p:sp>
      <p:sp>
        <p:nvSpPr>
          <p:cNvPr id="301"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302" name="PlaceHolder 4"/>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04"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08" name="PlaceHolder 2"/>
          <p:cNvSpPr>
            <a:spLocks noGrp="1"/>
          </p:cNvSpPr>
          <p:nvPr>
            <p:ph type="body"/>
          </p:nvPr>
        </p:nvSpPr>
        <p:spPr>
          <a:xfrm>
            <a:off x="503640" y="1326240"/>
            <a:ext cx="9069120" cy="156780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503640" y="3043440"/>
            <a:ext cx="906912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11" name="PlaceHolder 2"/>
          <p:cNvSpPr>
            <a:spLocks noGrp="1"/>
          </p:cNvSpPr>
          <p:nvPr>
            <p:ph type="body"/>
          </p:nvPr>
        </p:nvSpPr>
        <p:spPr>
          <a:xfrm>
            <a:off x="503640" y="1326240"/>
            <a:ext cx="4425480" cy="1567800"/>
          </a:xfrm>
          <a:prstGeom prst="rect">
            <a:avLst/>
          </a:prstGeom>
        </p:spPr>
        <p:txBody>
          <a:bodyPr lIns="0" rIns="0" tIns="0" bIns="0">
            <a:normAutofit/>
          </a:bodyPr>
          <a:p>
            <a:endParaRPr b="0" lang="en-US" sz="3200" spc="-1" strike="noStrike">
              <a:latin typeface="Arial"/>
            </a:endParaRPr>
          </a:p>
        </p:txBody>
      </p:sp>
      <p:sp>
        <p:nvSpPr>
          <p:cNvPr id="312" name="PlaceHolder 3"/>
          <p:cNvSpPr>
            <a:spLocks noGrp="1"/>
          </p:cNvSpPr>
          <p:nvPr>
            <p:ph type="body"/>
          </p:nvPr>
        </p:nvSpPr>
        <p:spPr>
          <a:xfrm>
            <a:off x="5150880" y="1326240"/>
            <a:ext cx="4425480" cy="1567800"/>
          </a:xfrm>
          <a:prstGeom prst="rect">
            <a:avLst/>
          </a:prstGeom>
        </p:spPr>
        <p:txBody>
          <a:bodyPr lIns="0" rIns="0" tIns="0" bIns="0">
            <a:normAutofit/>
          </a:bodyPr>
          <a:p>
            <a:endParaRPr b="0" lang="en-US" sz="3200" spc="-1" strike="noStrike">
              <a:latin typeface="Arial"/>
            </a:endParaRPr>
          </a:p>
        </p:txBody>
      </p:sp>
      <p:sp>
        <p:nvSpPr>
          <p:cNvPr id="313" name="PlaceHolder 4"/>
          <p:cNvSpPr>
            <a:spLocks noGrp="1"/>
          </p:cNvSpPr>
          <p:nvPr>
            <p:ph type="body"/>
          </p:nvPr>
        </p:nvSpPr>
        <p:spPr>
          <a:xfrm>
            <a:off x="503640" y="3043440"/>
            <a:ext cx="4425480" cy="1567800"/>
          </a:xfrm>
          <a:prstGeom prst="rect">
            <a:avLst/>
          </a:prstGeom>
        </p:spPr>
        <p:txBody>
          <a:bodyPr lIns="0" rIns="0" tIns="0" bIns="0">
            <a:normAutofit/>
          </a:bodyPr>
          <a:p>
            <a:endParaRPr b="0" lang="en-US" sz="3200" spc="-1" strike="noStrike">
              <a:latin typeface="Arial"/>
            </a:endParaRPr>
          </a:p>
        </p:txBody>
      </p:sp>
      <p:sp>
        <p:nvSpPr>
          <p:cNvPr id="314" name="PlaceHolder 5"/>
          <p:cNvSpPr>
            <a:spLocks noGrp="1"/>
          </p:cNvSpPr>
          <p:nvPr>
            <p:ph type="body"/>
          </p:nvPr>
        </p:nvSpPr>
        <p:spPr>
          <a:xfrm>
            <a:off x="5150880" y="3043440"/>
            <a:ext cx="442548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16" name="PlaceHolder 2"/>
          <p:cNvSpPr>
            <a:spLocks noGrp="1"/>
          </p:cNvSpPr>
          <p:nvPr>
            <p:ph type="body"/>
          </p:nvPr>
        </p:nvSpPr>
        <p:spPr>
          <a:xfrm>
            <a:off x="503640" y="1326240"/>
            <a:ext cx="2919960" cy="1567800"/>
          </a:xfrm>
          <a:prstGeom prst="rect">
            <a:avLst/>
          </a:prstGeom>
        </p:spPr>
        <p:txBody>
          <a:bodyPr lIns="0" rIns="0" tIns="0" bIns="0">
            <a:normAutofit/>
          </a:bodyPr>
          <a:p>
            <a:endParaRPr b="0" lang="en-US" sz="3200" spc="-1" strike="noStrike">
              <a:latin typeface="Arial"/>
            </a:endParaRPr>
          </a:p>
        </p:txBody>
      </p:sp>
      <p:sp>
        <p:nvSpPr>
          <p:cNvPr id="317" name="PlaceHolder 3"/>
          <p:cNvSpPr>
            <a:spLocks noGrp="1"/>
          </p:cNvSpPr>
          <p:nvPr>
            <p:ph type="body"/>
          </p:nvPr>
        </p:nvSpPr>
        <p:spPr>
          <a:xfrm>
            <a:off x="3570120" y="1326240"/>
            <a:ext cx="2919960" cy="1567800"/>
          </a:xfrm>
          <a:prstGeom prst="rect">
            <a:avLst/>
          </a:prstGeom>
        </p:spPr>
        <p:txBody>
          <a:bodyPr lIns="0" rIns="0" tIns="0" bIns="0">
            <a:normAutofit/>
          </a:bodyPr>
          <a:p>
            <a:endParaRPr b="0" lang="en-US" sz="3200" spc="-1" strike="noStrike">
              <a:latin typeface="Arial"/>
            </a:endParaRPr>
          </a:p>
        </p:txBody>
      </p:sp>
      <p:sp>
        <p:nvSpPr>
          <p:cNvPr id="318" name="PlaceHolder 4"/>
          <p:cNvSpPr>
            <a:spLocks noGrp="1"/>
          </p:cNvSpPr>
          <p:nvPr>
            <p:ph type="body"/>
          </p:nvPr>
        </p:nvSpPr>
        <p:spPr>
          <a:xfrm>
            <a:off x="6636240" y="1326240"/>
            <a:ext cx="2919960" cy="1567800"/>
          </a:xfrm>
          <a:prstGeom prst="rect">
            <a:avLst/>
          </a:prstGeom>
        </p:spPr>
        <p:txBody>
          <a:bodyPr lIns="0" rIns="0" tIns="0" bIns="0">
            <a:normAutofit/>
          </a:bodyPr>
          <a:p>
            <a:endParaRPr b="0" lang="en-US" sz="3200" spc="-1" strike="noStrike">
              <a:latin typeface="Arial"/>
            </a:endParaRPr>
          </a:p>
        </p:txBody>
      </p:sp>
      <p:sp>
        <p:nvSpPr>
          <p:cNvPr id="319" name="PlaceHolder 5"/>
          <p:cNvSpPr>
            <a:spLocks noGrp="1"/>
          </p:cNvSpPr>
          <p:nvPr>
            <p:ph type="body"/>
          </p:nvPr>
        </p:nvSpPr>
        <p:spPr>
          <a:xfrm>
            <a:off x="503640" y="3043440"/>
            <a:ext cx="2919960" cy="1567800"/>
          </a:xfrm>
          <a:prstGeom prst="rect">
            <a:avLst/>
          </a:prstGeom>
        </p:spPr>
        <p:txBody>
          <a:bodyPr lIns="0" rIns="0" tIns="0" bIns="0">
            <a:normAutofit/>
          </a:bodyPr>
          <a:p>
            <a:endParaRPr b="0" lang="en-US" sz="3200" spc="-1" strike="noStrike">
              <a:latin typeface="Arial"/>
            </a:endParaRPr>
          </a:p>
        </p:txBody>
      </p:sp>
      <p:sp>
        <p:nvSpPr>
          <p:cNvPr id="320" name="PlaceHolder 6"/>
          <p:cNvSpPr>
            <a:spLocks noGrp="1"/>
          </p:cNvSpPr>
          <p:nvPr>
            <p:ph type="body"/>
          </p:nvPr>
        </p:nvSpPr>
        <p:spPr>
          <a:xfrm>
            <a:off x="3570120" y="3043440"/>
            <a:ext cx="2919960" cy="1567800"/>
          </a:xfrm>
          <a:prstGeom prst="rect">
            <a:avLst/>
          </a:prstGeom>
        </p:spPr>
        <p:txBody>
          <a:bodyPr lIns="0" rIns="0" tIns="0" bIns="0">
            <a:normAutofit/>
          </a:bodyPr>
          <a:p>
            <a:endParaRPr b="0" lang="en-US" sz="3200" spc="-1" strike="noStrike">
              <a:latin typeface="Arial"/>
            </a:endParaRPr>
          </a:p>
        </p:txBody>
      </p:sp>
      <p:sp>
        <p:nvSpPr>
          <p:cNvPr id="321" name="PlaceHolder 7"/>
          <p:cNvSpPr>
            <a:spLocks noGrp="1"/>
          </p:cNvSpPr>
          <p:nvPr>
            <p:ph type="body"/>
          </p:nvPr>
        </p:nvSpPr>
        <p:spPr>
          <a:xfrm>
            <a:off x="6636240" y="3043440"/>
            <a:ext cx="2919960" cy="15678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8"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29" name="PlaceHolder 2"/>
          <p:cNvSpPr>
            <a:spLocks noGrp="1"/>
          </p:cNvSpPr>
          <p:nvPr>
            <p:ph type="subTitle"/>
          </p:nvPr>
        </p:nvSpPr>
        <p:spPr>
          <a:xfrm>
            <a:off x="503640" y="1326240"/>
            <a:ext cx="9069120" cy="3287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503640" y="226080"/>
            <a:ext cx="9069120" cy="946080"/>
          </a:xfrm>
          <a:prstGeom prst="rect">
            <a:avLst/>
          </a:prstGeom>
        </p:spPr>
        <p:txBody>
          <a:bodyPr lIns="0" rIns="0" tIns="0" bIns="0" anchor="ctr"/>
          <a:p>
            <a:pPr algn="ctr"/>
            <a:endParaRPr b="0" lang="en-US" sz="4400" spc="-1" strike="noStrike">
              <a:latin typeface="Arial"/>
            </a:endParaRPr>
          </a:p>
        </p:txBody>
      </p:sp>
      <p:sp>
        <p:nvSpPr>
          <p:cNvPr id="331" name="PlaceHolder 2"/>
          <p:cNvSpPr>
            <a:spLocks noGrp="1"/>
          </p:cNvSpPr>
          <p:nvPr>
            <p:ph type="body"/>
          </p:nvPr>
        </p:nvSpPr>
        <p:spPr>
          <a:xfrm>
            <a:off x="503640" y="1326240"/>
            <a:ext cx="9069120" cy="3287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9.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226080"/>
            <a:ext cx="9069120" cy="94608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3640" y="1326240"/>
            <a:ext cx="906912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 descr=""/>
          <p:cNvPicPr/>
          <p:nvPr/>
        </p:nvPicPr>
        <p:blipFill>
          <a:blip r:embed="rId2"/>
          <a:stretch/>
        </p:blipFill>
        <p:spPr>
          <a:xfrm>
            <a:off x="107640" y="72000"/>
            <a:ext cx="2158200" cy="409680"/>
          </a:xfrm>
          <a:prstGeom prst="rect">
            <a:avLst/>
          </a:prstGeom>
          <a:ln>
            <a:noFill/>
          </a:ln>
        </p:spPr>
      </p:pic>
      <p:sp>
        <p:nvSpPr>
          <p:cNvPr id="365" name="PlaceHolder 1"/>
          <p:cNvSpPr>
            <a:spLocks noGrp="1"/>
          </p:cNvSpPr>
          <p:nvPr>
            <p:ph type="title"/>
          </p:nvPr>
        </p:nvSpPr>
        <p:spPr>
          <a:xfrm>
            <a:off x="503640" y="226080"/>
            <a:ext cx="9069120" cy="94608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66" name="PlaceHolder 2"/>
          <p:cNvSpPr>
            <a:spLocks noGrp="1"/>
          </p:cNvSpPr>
          <p:nvPr>
            <p:ph type="body"/>
          </p:nvPr>
        </p:nvSpPr>
        <p:spPr>
          <a:xfrm>
            <a:off x="503640" y="1326240"/>
            <a:ext cx="906912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CustomShape 1"/>
          <p:cNvSpPr/>
          <p:nvPr/>
        </p:nvSpPr>
        <p:spPr>
          <a:xfrm>
            <a:off x="503640" y="5164920"/>
            <a:ext cx="2347200" cy="39024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latin typeface="Times New Roman"/>
              </a:rPr>
              <a:t>&lt;date/time&gt;</a:t>
            </a:r>
            <a:endParaRPr b="0" lang="en-US" sz="1400" spc="-1" strike="noStrike">
              <a:latin typeface="Arial"/>
            </a:endParaRPr>
          </a:p>
        </p:txBody>
      </p:sp>
      <p:sp>
        <p:nvSpPr>
          <p:cNvPr id="39" name="CustomShape 2"/>
          <p:cNvSpPr/>
          <p:nvPr/>
        </p:nvSpPr>
        <p:spPr>
          <a:xfrm>
            <a:off x="3445920" y="5164920"/>
            <a:ext cx="3193560" cy="39024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latin typeface="Times New Roman"/>
              </a:rPr>
              <a:t>&lt;footer&gt;</a:t>
            </a:r>
            <a:endParaRPr b="0" lang="en-US" sz="1400" spc="-1" strike="noStrike">
              <a:latin typeface="Arial"/>
            </a:endParaRPr>
          </a:p>
        </p:txBody>
      </p:sp>
      <p:sp>
        <p:nvSpPr>
          <p:cNvPr id="40" name="CustomShape 3"/>
          <p:cNvSpPr/>
          <p:nvPr/>
        </p:nvSpPr>
        <p:spPr>
          <a:xfrm>
            <a:off x="7224840" y="5164920"/>
            <a:ext cx="2347200" cy="390240"/>
          </a:xfrm>
          <a:prstGeom prst="rect">
            <a:avLst/>
          </a:prstGeom>
          <a:noFill/>
          <a:ln>
            <a:noFill/>
          </a:ln>
        </p:spPr>
        <p:style>
          <a:lnRef idx="0"/>
          <a:fillRef idx="0"/>
          <a:effectRef idx="0"/>
          <a:fontRef idx="minor"/>
        </p:style>
        <p:txBody>
          <a:bodyPr lIns="0" rIns="0" tIns="0" bIns="0"/>
          <a:p>
            <a:pPr algn="r">
              <a:lnSpc>
                <a:spcPct val="100000"/>
              </a:lnSpc>
            </a:pPr>
            <a:fld id="{60FA6151-EAD1-4B81-9FED-6C9FAEABAEB3}" type="slidenum">
              <a:rPr b="0" lang="en-US" sz="1400" spc="-1" strike="noStrike">
                <a:latin typeface="Times New Roman"/>
              </a:rPr>
              <a:t>1</a:t>
            </a:fld>
            <a:endParaRPr b="0" lang="en-US" sz="1400" spc="-1" strike="noStrike">
              <a:latin typeface="Arial"/>
            </a:endParaRPr>
          </a:p>
        </p:txBody>
      </p:sp>
      <p:sp>
        <p:nvSpPr>
          <p:cNvPr id="41" name="CustomShape 4"/>
          <p:cNvSpPr/>
          <p:nvPr/>
        </p:nvSpPr>
        <p:spPr>
          <a:xfrm>
            <a:off x="0" y="4335120"/>
            <a:ext cx="10076400" cy="1334520"/>
          </a:xfrm>
          <a:prstGeom prst="rect">
            <a:avLst/>
          </a:prstGeom>
          <a:gradFill rotWithShape="0">
            <a:gsLst>
              <a:gs pos="0">
                <a:srgbClr val="000000"/>
              </a:gs>
              <a:gs pos="100000">
                <a:srgbClr val="666666"/>
              </a:gs>
            </a:gsLst>
            <a:lin ang="5400000"/>
          </a:gradFill>
          <a:ln>
            <a:noFill/>
          </a:ln>
        </p:spPr>
        <p:style>
          <a:lnRef idx="0"/>
          <a:fillRef idx="0"/>
          <a:effectRef idx="0"/>
          <a:fontRef idx="minor"/>
        </p:style>
      </p:sp>
      <p:pic>
        <p:nvPicPr>
          <p:cNvPr id="42" name="" descr=""/>
          <p:cNvPicPr/>
          <p:nvPr/>
        </p:nvPicPr>
        <p:blipFill>
          <a:blip r:embed="rId2"/>
          <a:stretch/>
        </p:blipFill>
        <p:spPr>
          <a:xfrm>
            <a:off x="-9000" y="4316760"/>
            <a:ext cx="10094760" cy="1014480"/>
          </a:xfrm>
          <a:prstGeom prst="rect">
            <a:avLst/>
          </a:prstGeom>
          <a:ln>
            <a:noFill/>
          </a:ln>
        </p:spPr>
      </p:pic>
      <p:pic>
        <p:nvPicPr>
          <p:cNvPr id="43" name="" descr=""/>
          <p:cNvPicPr/>
          <p:nvPr/>
        </p:nvPicPr>
        <p:blipFill>
          <a:blip r:embed="rId3"/>
          <a:stretch/>
        </p:blipFill>
        <p:spPr>
          <a:xfrm>
            <a:off x="107280" y="72000"/>
            <a:ext cx="2158200" cy="409680"/>
          </a:xfrm>
          <a:prstGeom prst="rect">
            <a:avLst/>
          </a:prstGeom>
          <a:ln>
            <a:noFill/>
          </a:ln>
        </p:spPr>
      </p:pic>
      <p:sp>
        <p:nvSpPr>
          <p:cNvPr id="44" name="PlaceHolder 5"/>
          <p:cNvSpPr>
            <a:spLocks noGrp="1"/>
          </p:cNvSpPr>
          <p:nvPr>
            <p:ph type="title"/>
          </p:nvPr>
        </p:nvSpPr>
        <p:spPr>
          <a:xfrm>
            <a:off x="503640" y="225720"/>
            <a:ext cx="9068400" cy="946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45" name="PlaceHolder 6"/>
          <p:cNvSpPr>
            <a:spLocks noGrp="1"/>
          </p:cNvSpPr>
          <p:nvPr>
            <p:ph type="body"/>
          </p:nvPr>
        </p:nvSpPr>
        <p:spPr>
          <a:xfrm>
            <a:off x="503640" y="1326240"/>
            <a:ext cx="906912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2"/>
          <a:stretch/>
        </p:blipFill>
        <p:spPr>
          <a:xfrm>
            <a:off x="107640" y="72000"/>
            <a:ext cx="2158200" cy="409680"/>
          </a:xfrm>
          <a:prstGeom prst="rect">
            <a:avLst/>
          </a:prstGeom>
          <a:ln>
            <a:noFill/>
          </a:ln>
        </p:spPr>
      </p:pic>
      <p:sp>
        <p:nvSpPr>
          <p:cNvPr id="83" name="PlaceHolder 1"/>
          <p:cNvSpPr>
            <a:spLocks noGrp="1"/>
          </p:cNvSpPr>
          <p:nvPr>
            <p:ph type="title"/>
          </p:nvPr>
        </p:nvSpPr>
        <p:spPr>
          <a:xfrm>
            <a:off x="503640" y="226080"/>
            <a:ext cx="9069120" cy="94608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84" name="PlaceHolder 2"/>
          <p:cNvSpPr>
            <a:spLocks noGrp="1"/>
          </p:cNvSpPr>
          <p:nvPr>
            <p:ph type="body"/>
          </p:nvPr>
        </p:nvSpPr>
        <p:spPr>
          <a:xfrm>
            <a:off x="503640" y="1326240"/>
            <a:ext cx="906912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2"/>
          <a:stretch/>
        </p:blipFill>
        <p:spPr>
          <a:xfrm>
            <a:off x="107640" y="72000"/>
            <a:ext cx="2158200" cy="409680"/>
          </a:xfrm>
          <a:prstGeom prst="rect">
            <a:avLst/>
          </a:prstGeom>
          <a:ln>
            <a:noFill/>
          </a:ln>
        </p:spPr>
      </p:pic>
      <p:sp>
        <p:nvSpPr>
          <p:cNvPr id="122" name="PlaceHolder 1"/>
          <p:cNvSpPr>
            <a:spLocks noGrp="1"/>
          </p:cNvSpPr>
          <p:nvPr>
            <p:ph type="title"/>
          </p:nvPr>
        </p:nvSpPr>
        <p:spPr>
          <a:xfrm>
            <a:off x="503640" y="225720"/>
            <a:ext cx="9068400" cy="946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23" name="PlaceHolder 2"/>
          <p:cNvSpPr>
            <a:spLocks noGrp="1"/>
          </p:cNvSpPr>
          <p:nvPr>
            <p:ph type="body"/>
          </p:nvPr>
        </p:nvSpPr>
        <p:spPr>
          <a:xfrm>
            <a:off x="503640" y="1326240"/>
            <a:ext cx="906912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 descr=""/>
          <p:cNvPicPr/>
          <p:nvPr/>
        </p:nvPicPr>
        <p:blipFill>
          <a:blip r:embed="rId2"/>
          <a:stretch/>
        </p:blipFill>
        <p:spPr>
          <a:xfrm>
            <a:off x="107640" y="72000"/>
            <a:ext cx="2158200" cy="409680"/>
          </a:xfrm>
          <a:prstGeom prst="rect">
            <a:avLst/>
          </a:prstGeom>
          <a:ln>
            <a:noFill/>
          </a:ln>
        </p:spPr>
      </p:pic>
      <p:sp>
        <p:nvSpPr>
          <p:cNvPr id="161" name="PlaceHolder 1"/>
          <p:cNvSpPr>
            <a:spLocks noGrp="1"/>
          </p:cNvSpPr>
          <p:nvPr>
            <p:ph type="title"/>
          </p:nvPr>
        </p:nvSpPr>
        <p:spPr>
          <a:xfrm>
            <a:off x="503640" y="225720"/>
            <a:ext cx="9068400" cy="946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62" name="PlaceHolder 2"/>
          <p:cNvSpPr>
            <a:spLocks noGrp="1"/>
          </p:cNvSpPr>
          <p:nvPr>
            <p:ph type="body"/>
          </p:nvPr>
        </p:nvSpPr>
        <p:spPr>
          <a:xfrm>
            <a:off x="503640" y="1326240"/>
            <a:ext cx="906840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503640" y="5164920"/>
            <a:ext cx="2347200" cy="39024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latin typeface="Times New Roman"/>
              </a:rPr>
              <a:t>&lt;date/time&gt;</a:t>
            </a:r>
            <a:endParaRPr b="0" lang="en-US" sz="1400" spc="-1" strike="noStrike">
              <a:latin typeface="Arial"/>
            </a:endParaRPr>
          </a:p>
        </p:txBody>
      </p:sp>
      <p:sp>
        <p:nvSpPr>
          <p:cNvPr id="200" name="CustomShape 2"/>
          <p:cNvSpPr/>
          <p:nvPr/>
        </p:nvSpPr>
        <p:spPr>
          <a:xfrm>
            <a:off x="3445920" y="5164920"/>
            <a:ext cx="3193560" cy="39024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latin typeface="Times New Roman"/>
              </a:rPr>
              <a:t>&lt;footer&gt;</a:t>
            </a:r>
            <a:endParaRPr b="0" lang="en-US" sz="1400" spc="-1" strike="noStrike">
              <a:latin typeface="Arial"/>
            </a:endParaRPr>
          </a:p>
        </p:txBody>
      </p:sp>
      <p:sp>
        <p:nvSpPr>
          <p:cNvPr id="201" name="CustomShape 3"/>
          <p:cNvSpPr/>
          <p:nvPr/>
        </p:nvSpPr>
        <p:spPr>
          <a:xfrm>
            <a:off x="7224840" y="5164920"/>
            <a:ext cx="2347200" cy="390240"/>
          </a:xfrm>
          <a:prstGeom prst="rect">
            <a:avLst/>
          </a:prstGeom>
          <a:noFill/>
          <a:ln>
            <a:noFill/>
          </a:ln>
        </p:spPr>
        <p:style>
          <a:lnRef idx="0"/>
          <a:fillRef idx="0"/>
          <a:effectRef idx="0"/>
          <a:fontRef idx="minor"/>
        </p:style>
        <p:txBody>
          <a:bodyPr lIns="0" rIns="0" tIns="0" bIns="0"/>
          <a:p>
            <a:pPr algn="r">
              <a:lnSpc>
                <a:spcPct val="100000"/>
              </a:lnSpc>
            </a:pPr>
            <a:fld id="{6FA03DC9-485B-4D64-AA36-13CF220C8719}" type="slidenum">
              <a:rPr b="0" lang="en-US" sz="1400" spc="-1" strike="noStrike">
                <a:latin typeface="Times New Roman"/>
              </a:rPr>
              <a:t>1</a:t>
            </a:fld>
            <a:endParaRPr b="0" lang="en-US" sz="1400" spc="-1" strike="noStrike">
              <a:latin typeface="Arial"/>
            </a:endParaRPr>
          </a:p>
        </p:txBody>
      </p:sp>
      <p:sp>
        <p:nvSpPr>
          <p:cNvPr id="202" name="CustomShape 4"/>
          <p:cNvSpPr/>
          <p:nvPr/>
        </p:nvSpPr>
        <p:spPr>
          <a:xfrm>
            <a:off x="0" y="4335120"/>
            <a:ext cx="10076400" cy="1334520"/>
          </a:xfrm>
          <a:prstGeom prst="rect">
            <a:avLst/>
          </a:prstGeom>
          <a:gradFill rotWithShape="0">
            <a:gsLst>
              <a:gs pos="0">
                <a:srgbClr val="000000"/>
              </a:gs>
              <a:gs pos="100000">
                <a:srgbClr val="666666"/>
              </a:gs>
            </a:gsLst>
            <a:lin ang="5400000"/>
          </a:gradFill>
          <a:ln>
            <a:noFill/>
          </a:ln>
        </p:spPr>
        <p:style>
          <a:lnRef idx="0"/>
          <a:fillRef idx="0"/>
          <a:effectRef idx="0"/>
          <a:fontRef idx="minor"/>
        </p:style>
      </p:sp>
      <p:pic>
        <p:nvPicPr>
          <p:cNvPr id="203" name="" descr=""/>
          <p:cNvPicPr/>
          <p:nvPr/>
        </p:nvPicPr>
        <p:blipFill>
          <a:blip r:embed="rId2"/>
          <a:stretch/>
        </p:blipFill>
        <p:spPr>
          <a:xfrm>
            <a:off x="-9000" y="4316760"/>
            <a:ext cx="10094760" cy="1014480"/>
          </a:xfrm>
          <a:prstGeom prst="rect">
            <a:avLst/>
          </a:prstGeom>
          <a:ln>
            <a:noFill/>
          </a:ln>
        </p:spPr>
      </p:pic>
      <p:pic>
        <p:nvPicPr>
          <p:cNvPr id="204" name="" descr=""/>
          <p:cNvPicPr/>
          <p:nvPr/>
        </p:nvPicPr>
        <p:blipFill>
          <a:blip r:embed="rId3"/>
          <a:stretch/>
        </p:blipFill>
        <p:spPr>
          <a:xfrm>
            <a:off x="107280" y="72000"/>
            <a:ext cx="2158200" cy="409680"/>
          </a:xfrm>
          <a:prstGeom prst="rect">
            <a:avLst/>
          </a:prstGeom>
          <a:ln>
            <a:noFill/>
          </a:ln>
        </p:spPr>
      </p:pic>
      <p:sp>
        <p:nvSpPr>
          <p:cNvPr id="205" name="PlaceHolder 5"/>
          <p:cNvSpPr>
            <a:spLocks noGrp="1"/>
          </p:cNvSpPr>
          <p:nvPr>
            <p:ph type="title"/>
          </p:nvPr>
        </p:nvSpPr>
        <p:spPr>
          <a:xfrm>
            <a:off x="503640" y="225720"/>
            <a:ext cx="9068400" cy="946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06" name="PlaceHolder 6"/>
          <p:cNvSpPr>
            <a:spLocks noGrp="1"/>
          </p:cNvSpPr>
          <p:nvPr>
            <p:ph type="body"/>
          </p:nvPr>
        </p:nvSpPr>
        <p:spPr>
          <a:xfrm>
            <a:off x="503640" y="1326240"/>
            <a:ext cx="906840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 descr=""/>
          <p:cNvPicPr/>
          <p:nvPr/>
        </p:nvPicPr>
        <p:blipFill>
          <a:blip r:embed="rId2"/>
          <a:stretch/>
        </p:blipFill>
        <p:spPr>
          <a:xfrm>
            <a:off x="107640" y="72000"/>
            <a:ext cx="2158200" cy="409680"/>
          </a:xfrm>
          <a:prstGeom prst="rect">
            <a:avLst/>
          </a:prstGeom>
          <a:ln>
            <a:noFill/>
          </a:ln>
        </p:spPr>
      </p:pic>
      <p:sp>
        <p:nvSpPr>
          <p:cNvPr id="244" name="PlaceHolder 1"/>
          <p:cNvSpPr>
            <a:spLocks noGrp="1"/>
          </p:cNvSpPr>
          <p:nvPr>
            <p:ph type="title"/>
          </p:nvPr>
        </p:nvSpPr>
        <p:spPr>
          <a:xfrm>
            <a:off x="503640" y="225720"/>
            <a:ext cx="9068400" cy="946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45" name="PlaceHolder 2"/>
          <p:cNvSpPr>
            <a:spLocks noGrp="1"/>
          </p:cNvSpPr>
          <p:nvPr>
            <p:ph type="body"/>
          </p:nvPr>
        </p:nvSpPr>
        <p:spPr>
          <a:xfrm>
            <a:off x="503640" y="1326240"/>
            <a:ext cx="442512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46" name="PlaceHolder 3"/>
          <p:cNvSpPr>
            <a:spLocks noGrp="1"/>
          </p:cNvSpPr>
          <p:nvPr>
            <p:ph type="body"/>
          </p:nvPr>
        </p:nvSpPr>
        <p:spPr>
          <a:xfrm>
            <a:off x="5150880" y="1326240"/>
            <a:ext cx="442512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 descr=""/>
          <p:cNvPicPr/>
          <p:nvPr/>
        </p:nvPicPr>
        <p:blipFill>
          <a:blip r:embed="rId2"/>
          <a:stretch/>
        </p:blipFill>
        <p:spPr>
          <a:xfrm>
            <a:off x="107640" y="72000"/>
            <a:ext cx="2158200" cy="409680"/>
          </a:xfrm>
          <a:prstGeom prst="rect">
            <a:avLst/>
          </a:prstGeom>
          <a:ln>
            <a:noFill/>
          </a:ln>
        </p:spPr>
      </p:pic>
      <p:sp>
        <p:nvSpPr>
          <p:cNvPr id="284" name="PlaceHolder 1"/>
          <p:cNvSpPr>
            <a:spLocks noGrp="1"/>
          </p:cNvSpPr>
          <p:nvPr>
            <p:ph type="title"/>
          </p:nvPr>
        </p:nvSpPr>
        <p:spPr>
          <a:xfrm>
            <a:off x="503640" y="225720"/>
            <a:ext cx="9068400" cy="946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85" name="PlaceHolder 2"/>
          <p:cNvSpPr>
            <a:spLocks noGrp="1"/>
          </p:cNvSpPr>
          <p:nvPr>
            <p:ph type="body"/>
          </p:nvPr>
        </p:nvSpPr>
        <p:spPr>
          <a:xfrm>
            <a:off x="503640" y="1326240"/>
            <a:ext cx="906912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0" y="0"/>
            <a:ext cx="10076040" cy="536760"/>
          </a:xfrm>
          <a:prstGeom prst="rect">
            <a:avLst/>
          </a:prstGeom>
          <a:solidFill>
            <a:srgbClr val="e9edee"/>
          </a:solidFill>
          <a:ln>
            <a:noFill/>
          </a:ln>
        </p:spPr>
        <p:style>
          <a:lnRef idx="0"/>
          <a:fillRef idx="0"/>
          <a:effectRef idx="0"/>
          <a:fontRef idx="minor"/>
        </p:style>
      </p:sp>
      <p:grpSp>
        <p:nvGrpSpPr>
          <p:cNvPr id="323" name="Group 2"/>
          <p:cNvGrpSpPr/>
          <p:nvPr/>
        </p:nvGrpSpPr>
        <p:grpSpPr>
          <a:xfrm>
            <a:off x="915120" y="1313280"/>
            <a:ext cx="820800" cy="50040"/>
            <a:chOff x="915120" y="1313280"/>
            <a:chExt cx="820800" cy="50040"/>
          </a:xfrm>
        </p:grpSpPr>
        <p:sp>
          <p:nvSpPr>
            <p:cNvPr id="324" name="CustomShape 3"/>
            <p:cNvSpPr/>
            <p:nvPr/>
          </p:nvSpPr>
          <p:spPr>
            <a:xfrm rot="16200000">
              <a:off x="1505880" y="1132920"/>
              <a:ext cx="49680" cy="410040"/>
            </a:xfrm>
            <a:prstGeom prst="rect">
              <a:avLst/>
            </a:prstGeom>
            <a:solidFill>
              <a:srgbClr val="eb5600"/>
            </a:solidFill>
            <a:ln>
              <a:noFill/>
            </a:ln>
          </p:spPr>
          <p:style>
            <a:lnRef idx="0"/>
            <a:fillRef idx="0"/>
            <a:effectRef idx="0"/>
            <a:fontRef idx="minor"/>
          </p:style>
        </p:sp>
        <p:sp>
          <p:nvSpPr>
            <p:cNvPr id="325" name="CustomShape 4"/>
            <p:cNvSpPr/>
            <p:nvPr/>
          </p:nvSpPr>
          <p:spPr>
            <a:xfrm rot="16200000">
              <a:off x="1096920" y="1131840"/>
              <a:ext cx="49680" cy="413280"/>
            </a:xfrm>
            <a:prstGeom prst="rect">
              <a:avLst/>
            </a:prstGeom>
            <a:solidFill>
              <a:srgbClr val="1a9988"/>
            </a:solidFill>
            <a:ln>
              <a:noFill/>
            </a:ln>
          </p:spPr>
          <p:style>
            <a:lnRef idx="0"/>
            <a:fillRef idx="0"/>
            <a:effectRef idx="0"/>
            <a:fontRef idx="minor"/>
          </p:style>
        </p:sp>
      </p:grpSp>
      <p:sp>
        <p:nvSpPr>
          <p:cNvPr id="326" name="PlaceHolder 5"/>
          <p:cNvSpPr>
            <a:spLocks noGrp="1"/>
          </p:cNvSpPr>
          <p:nvPr>
            <p:ph type="title"/>
          </p:nvPr>
        </p:nvSpPr>
        <p:spPr>
          <a:xfrm>
            <a:off x="503640" y="225720"/>
            <a:ext cx="9068400" cy="946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327" name="PlaceHolder 6"/>
          <p:cNvSpPr>
            <a:spLocks noGrp="1"/>
          </p:cNvSpPr>
          <p:nvPr>
            <p:ph type="body"/>
          </p:nvPr>
        </p:nvSpPr>
        <p:spPr>
          <a:xfrm>
            <a:off x="503640" y="1326240"/>
            <a:ext cx="906840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9.xml"/>
</Relationships>
</file>

<file path=ppt/slides/_rels/slide1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39.xml"/>
</Relationships>
</file>

<file path=ppt/slides/_rels/slide1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3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jpeg"/><Relationship Id="rId1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1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89.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89.xml"/>
</Relationships>
</file>

<file path=ppt/slides/_rels/slide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89.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89.xml"/>
</Relationships>
</file>

<file path=ppt/slides/_rels/slide2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8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beagleboard.org/about" TargetMode="External"/><Relationship Id="rId3" Type="http://schemas.openxmlformats.org/officeDocument/2006/relationships/hyperlink" Target="https://creativecommons.org/licenses/by-sa/4.0/" TargetMode="External"/><Relationship Id="rId4"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hyperlink" Target="https://beagleboard.org/latest-images" TargetMode="External"/><Relationship Id="rId2"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0.xml"/>
</Relationships>
</file>

<file path=ppt/slides/_rels/slide3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89.xml"/>
</Relationships>
</file>

<file path=ppt/slides/_rels/slide3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8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89.xml"/>
</Relationships>
</file>

<file path=ppt/slides/_rels/slide4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89.xml"/>
</Relationships>
</file>

<file path=ppt/slides/_rels/slide4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8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50.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hyperlink" Target="https://www.kernel.org/doc/Documentation/devicetree/bindings/eeprom/eeprom.txt" TargetMode="External"/><Relationship Id="rId2" Type="http://schemas.openxmlformats.org/officeDocument/2006/relationships/hyperlink" Target="https://github.com/RobertCNelson/dtb-rebuilder" TargetMode="External"/><Relationship Id="rId3" Type="http://schemas.openxmlformats.org/officeDocument/2006/relationships/hyperlink" Target="https://github.com/beagleboard/bb.org-overlays" TargetMode="External"/><Relationship Id="rId4" Type="http://schemas.openxmlformats.org/officeDocument/2006/relationships/slideLayout" Target="../slideLayouts/slideLayout4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13.xml"/>
</Relationships>
</file>

<file path=ppt/slides/_rels/slide48.xml.rels><?xml version="1.0" encoding="UTF-8"?>
<Relationships xmlns="http://schemas.openxmlformats.org/package/2006/relationships"><Relationship Id="rId1" Type="http://schemas.openxmlformats.org/officeDocument/2006/relationships/hyperlink" Target="http://www.ti.com/lit/pdf/spruh73" TargetMode="External"/><Relationship Id="rId2" Type="http://schemas.openxmlformats.org/officeDocument/2006/relationships/hyperlink" Target="http://www.ti.com/lit/ug/spruh73p/spruh73p.pdf" TargetMode="External"/><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slideLayout" Target="../slideLayouts/slideLayout97.xml"/>
</Relationships>
</file>

<file path=ppt/slides/_rels/slide49.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hyperlink" Target="http://www.ti.com/lit/ug/spruh73p/spruh73p.pdf" TargetMode="External"/><Relationship Id="rId3" Type="http://schemas.openxmlformats.org/officeDocument/2006/relationships/slideLayout" Target="../slideLayouts/slideLayout9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hyperlink" Target="http://www.ti.com/lit/ug/spruh73p/spruh73p.pdf" TargetMode="External"/><Relationship Id="rId2" Type="http://schemas.openxmlformats.org/officeDocument/2006/relationships/slideLayout" Target="../slideLayouts/slideLayout97.xml"/>
</Relationships>
</file>

<file path=ppt/slides/_rels/slide51.xml.rels><?xml version="1.0" encoding="UTF-8"?>
<Relationships xmlns="http://schemas.openxmlformats.org/package/2006/relationships"><Relationship Id="rId1" Type="http://schemas.openxmlformats.org/officeDocument/2006/relationships/hyperlink" Target="https://www.denx.de/wiki/U-Boot" TargetMode="External"/><Relationship Id="rId2" Type="http://schemas.openxmlformats.org/officeDocument/2006/relationships/hyperlink" Target="http://git.denx.de/?p=u-boot.git;a=summary" TargetMode="External"/><Relationship Id="rId3" Type="http://schemas.openxmlformats.org/officeDocument/2006/relationships/hyperlink" Target="https://en.wikipedia.org/wiki/Das_U-Boot" TargetMode="External"/><Relationship Id="rId4" Type="http://schemas.openxmlformats.org/officeDocument/2006/relationships/slideLayout" Target="../slideLayouts/slideLayout9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58.xml.rels><?xml version="1.0" encoding="UTF-8"?>
<Relationships xmlns="http://schemas.openxmlformats.org/package/2006/relationships"><Relationship Id="rId1" Type="http://schemas.openxmlformats.org/officeDocument/2006/relationships/hyperlink" Target="http://www.ti.com/lit/ug/spruh73p/spruh73p.pdf" TargetMode="External"/><Relationship Id="rId2" Type="http://schemas.openxmlformats.org/officeDocument/2006/relationships/slideLayout" Target="../slideLayouts/slideLayout97.xml"/>
</Relationships>
</file>

<file path=ppt/slides/_rels/slide59.xml.rels><?xml version="1.0" encoding="UTF-8"?>
<Relationships xmlns="http://schemas.openxmlformats.org/package/2006/relationships"><Relationship Id="rId1" Type="http://schemas.openxmlformats.org/officeDocument/2006/relationships/hyperlink" Target="https://elinux.org/Beagleboard:BeagleBoneBlack_Debian#2017-11-05_-_Debian_9_.28Stretch.29_-_Weekly" TargetMode="External"/><Relationship Id="rId2" Type="http://schemas.openxmlformats.org/officeDocument/2006/relationships/hyperlink" Target="https://www.debian.org/" TargetMode="External"/><Relationship Id="rId3" Type="http://schemas.openxmlformats.org/officeDocument/2006/relationships/hyperlink" Target="https://github.com/beagleboard/image-builder" TargetMode="External"/><Relationship Id="rId4" Type="http://schemas.openxmlformats.org/officeDocument/2006/relationships/slideLayout" Target="../slideLayouts/slideLayout97.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hyperlink" Target="http://newcome.wordpress.com/2009/12/15/make-electronics-the-new-engineers-notebook/" TargetMode="External"/><Relationship Id="rId4" Type="http://schemas.openxmlformats.org/officeDocument/2006/relationships/hyperlink" Target="http://www.sandywalsh.com/2012_07_01_archive.html" TargetMode="External"/><Relationship Id="rId5"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62.xml.rels><?xml version="1.0" encoding="UTF-8"?>
<Relationships xmlns="http://schemas.openxmlformats.org/package/2006/relationships"><Relationship Id="rId1" Type="http://schemas.openxmlformats.org/officeDocument/2006/relationships/hyperlink" Target="http://refspecs.linuxfoundation.org/lsb.shtml" TargetMode="External"/><Relationship Id="rId2" Type="http://schemas.openxmlformats.org/officeDocument/2006/relationships/slideLayout" Target="../slideLayouts/slideLayout11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64.xml.rels><?xml version="1.0" encoding="UTF-8"?>
<Relationships xmlns="http://schemas.openxmlformats.org/package/2006/relationships"><Relationship Id="rId1" Type="http://schemas.openxmlformats.org/officeDocument/2006/relationships/hyperlink" Target="http://www.pathname.com/fhs/" TargetMode="External"/><Relationship Id="rId2" Type="http://schemas.openxmlformats.org/officeDocument/2006/relationships/slideLayout" Target="../slideLayouts/slideLayout11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68.xml.rels><?xml version="1.0" encoding="UTF-8"?>
<Relationships xmlns="http://schemas.openxmlformats.org/package/2006/relationships"><Relationship Id="rId1" Type="http://schemas.openxmlformats.org/officeDocument/2006/relationships/hyperlink" Target="http://www.kernel.org/doc/" TargetMode="External"/><Relationship Id="rId2" Type="http://schemas.openxmlformats.org/officeDocument/2006/relationships/slideLayout" Target="../slideLayouts/slideLayout111.xml"/>
</Relationships>
</file>

<file path=ppt/slides/_rels/slide69.xml.rels><?xml version="1.0" encoding="UTF-8"?>
<Relationships xmlns="http://schemas.openxmlformats.org/package/2006/relationships"><Relationship Id="rId1" Type="http://schemas.openxmlformats.org/officeDocument/2006/relationships/hyperlink" Target="http://www.kernel.org/doc/Documentation/ABI/" TargetMode="External"/><Relationship Id="rId2" Type="http://schemas.openxmlformats.org/officeDocument/2006/relationships/slideLayout" Target="../slideLayouts/slideLayout111.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hyperlink" Target="http://newcome.wordpress.com/2009/12/15/make-electronics-the-new-engineers-notebook/" TargetMode="External"/><Relationship Id="rId4" Type="http://schemas.openxmlformats.org/officeDocument/2006/relationships/hyperlink" Target="http://www.sandywalsh.com/2012_07_01_archive.html" TargetMode="External"/><Relationship Id="rId5" Type="http://schemas.openxmlformats.org/officeDocument/2006/relationships/slideLayout" Target="../slideLayouts/slideLayout39.xml"/>
</Relationships>
</file>

<file path=ppt/slides/_rels/slide70.xml.rels><?xml version="1.0" encoding="UTF-8"?>
<Relationships xmlns="http://schemas.openxmlformats.org/package/2006/relationships"><Relationship Id="rId1" Type="http://schemas.openxmlformats.org/officeDocument/2006/relationships/hyperlink" Target="http://www.kernel.org/doc/Documentation/ABI/" TargetMode="External"/><Relationship Id="rId2" Type="http://schemas.openxmlformats.org/officeDocument/2006/relationships/slideLayout" Target="../slideLayouts/slideLayout111.xml"/>
</Relationships>
</file>

<file path=ppt/slides/_rels/slide71.xml.rels><?xml version="1.0" encoding="UTF-8"?>
<Relationships xmlns="http://schemas.openxmlformats.org/package/2006/relationships"><Relationship Id="rId1" Type="http://schemas.openxmlformats.org/officeDocument/2006/relationships/hyperlink" Target="http://www.kernel.org/doc/man-pages/online/pages/man2/syscalls.2.html" TargetMode="External"/><Relationship Id="rId2" Type="http://schemas.openxmlformats.org/officeDocument/2006/relationships/slideLayout" Target="../slideLayouts/slideLayout11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73.xml.rels><?xml version="1.0" encoding="UTF-8"?>
<Relationships xmlns="http://schemas.openxmlformats.org/package/2006/relationships"><Relationship Id="rId1" Type="http://schemas.openxmlformats.org/officeDocument/2006/relationships/hyperlink" Target="http://www.kernel.org/doc/Documentation/ABI/stable/sysfs-module" TargetMode="External"/><Relationship Id="rId2" Type="http://schemas.openxmlformats.org/officeDocument/2006/relationships/slideLayout" Target="../slideLayouts/slideLayout111.xml"/>
</Relationships>
</file>

<file path=ppt/slides/_rels/slide74.xml.rels><?xml version="1.0" encoding="UTF-8"?>
<Relationships xmlns="http://schemas.openxmlformats.org/package/2006/relationships"><Relationship Id="rId1" Type="http://schemas.openxmlformats.org/officeDocument/2006/relationships/hyperlink" Target="https://www.kernel.org/doc/Documentation/ABI/testing/sysfs-class-led" TargetMode="External"/><Relationship Id="rId2" Type="http://schemas.openxmlformats.org/officeDocument/2006/relationships/slideLayout" Target="../slideLayouts/slideLayout111.xml"/>
</Relationships>
</file>

<file path=ppt/slides/_rels/slide75.xml.rels><?xml version="1.0" encoding="UTF-8"?>
<Relationships xmlns="http://schemas.openxmlformats.org/package/2006/relationships"><Relationship Id="rId1" Type="http://schemas.openxmlformats.org/officeDocument/2006/relationships/hyperlink" Target="http://www.kernel.org/doc/Documentation/ABI/testing/sysfs-gpio" TargetMode="External"/><Relationship Id="rId2" Type="http://schemas.openxmlformats.org/officeDocument/2006/relationships/slideLayout" Target="../slideLayouts/slideLayout11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78.xml.rels><?xml version="1.0" encoding="UTF-8"?>
<Relationships xmlns="http://schemas.openxmlformats.org/package/2006/relationships"><Relationship Id="rId1" Type="http://schemas.openxmlformats.org/officeDocument/2006/relationships/hyperlink" Target="https://github.com/beagleboard/bb.org-overlays" TargetMode="External"/><Relationship Id="rId2" Type="http://schemas.openxmlformats.org/officeDocument/2006/relationships/slideLayout" Target="../slideLayouts/slideLayout4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hyperlink" Target="http://newcome.wordpress.com/2009/12/15/make-electronics-the-new-engineers-notebook/" TargetMode="External"/><Relationship Id="rId4" Type="http://schemas.openxmlformats.org/officeDocument/2006/relationships/hyperlink" Target="http://www.sandywalsh.com/2012_07_01_archive.html" TargetMode="External"/><Relationship Id="rId5" Type="http://schemas.openxmlformats.org/officeDocument/2006/relationships/slideLayout" Target="../slideLayouts/slideLayout39.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1.xml.rels><?xml version="1.0" encoding="UTF-8"?>
<Relationships xmlns="http://schemas.openxmlformats.org/package/2006/relationships"><Relationship Id="rId1" Type="http://schemas.openxmlformats.org/officeDocument/2006/relationships/hyperlink" Target="https://github.com/beagleboard/pocketbeagle/wiki/mikroBus&#8482;-Click-Boards" TargetMode="External"/><Relationship Id="rId2" Type="http://schemas.openxmlformats.org/officeDocument/2006/relationships/slideLayout" Target="../slideLayouts/slideLayout49.xml"/>
</Relationships>
</file>

<file path=ppt/slides/_rels/slide82.xml.rels><?xml version="1.0" encoding="UTF-8"?>
<Relationships xmlns="http://schemas.openxmlformats.org/package/2006/relationships"><Relationship Id="rId1" Type="http://schemas.openxmlformats.org/officeDocument/2006/relationships/hyperlink" Target="https://beagleboard.org/show/elc/netconsole/" TargetMode="External"/><Relationship Id="rId2" Type="http://schemas.openxmlformats.org/officeDocument/2006/relationships/hyperlink" Target="http://blog.bela.io/2018/02/22/bela-mini-launch/" TargetMode="External"/><Relationship Id="rId3" Type="http://schemas.openxmlformats.org/officeDocument/2006/relationships/hyperlink" Target="http://bbb.io/+1fa14b" TargetMode="External"/><Relationship Id="rId4" Type="http://schemas.openxmlformats.org/officeDocument/2006/relationships/slideLayout" Target="../slideLayouts/slideLayout49.xml"/>
</Relationships>
</file>

<file path=ppt/slides/_rels/slide83.xml.rels><?xml version="1.0" encoding="UTF-8"?>
<Relationships xmlns="http://schemas.openxmlformats.org/package/2006/relationships"><Relationship Id="rId1" Type="http://schemas.openxmlformats.org/officeDocument/2006/relationships/hyperlink" Target="https://github.com/beagleboard/bb.org-overlays" TargetMode="External"/><Relationship Id="rId2" Type="http://schemas.openxmlformats.org/officeDocument/2006/relationships/hyperlink" Target="https://github.com/beagleboard/image-builder" TargetMode="External"/><Relationship Id="rId3" Type="http://schemas.openxmlformats.org/officeDocument/2006/relationships/hyperlink" Target="https://github.com/beagleboard/bone101" TargetMode="External"/><Relationship Id="rId4" Type="http://schemas.openxmlformats.org/officeDocument/2006/relationships/slideLayout" Target="../slideLayouts/slideLayout61.xml"/>
</Relationships>
</file>

<file path=ppt/slides/_rels/slide8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09.xml"/>
</Relationships>
</file>

<file path=ppt/slides/_rels/slide8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09.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3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403" name="" descr=""/>
          <p:cNvPicPr/>
          <p:nvPr/>
        </p:nvPicPr>
        <p:blipFill>
          <a:blip r:embed="rId2"/>
          <a:stretch/>
        </p:blipFill>
        <p:spPr>
          <a:xfrm>
            <a:off x="0" y="4563000"/>
            <a:ext cx="10076400" cy="1105920"/>
          </a:xfrm>
          <a:prstGeom prst="rect">
            <a:avLst/>
          </a:prstGeom>
          <a:ln>
            <a:noFill/>
          </a:ln>
        </p:spPr>
      </p:pic>
      <p:sp>
        <p:nvSpPr>
          <p:cNvPr id="404" name="CustomShape 1"/>
          <p:cNvSpPr/>
          <p:nvPr/>
        </p:nvSpPr>
        <p:spPr>
          <a:xfrm>
            <a:off x="503640" y="225720"/>
            <a:ext cx="9068400" cy="4388040"/>
          </a:xfrm>
          <a:prstGeom prst="rect">
            <a:avLst/>
          </a:prstGeom>
          <a:noFill/>
          <a:ln>
            <a:noFill/>
          </a:ln>
        </p:spPr>
        <p:style>
          <a:lnRef idx="0"/>
          <a:fillRef idx="0"/>
          <a:effectRef idx="0"/>
          <a:fontRef idx="minor"/>
        </p:style>
        <p:txBody>
          <a:bodyPr lIns="0" rIns="0" tIns="0" bIns="0" anchor="ctr"/>
          <a:p>
            <a:pPr algn="ctr">
              <a:lnSpc>
                <a:spcPct val="100000"/>
              </a:lnSpc>
            </a:pPr>
            <a:r>
              <a:rPr b="0" lang="en-US" sz="5400" spc="-1" strike="noStrike">
                <a:solidFill>
                  <a:srgbClr val="ffffff"/>
                </a:solidFill>
                <a:latin typeface="Arial"/>
              </a:rPr>
              <a:t>PocketBeagle TechLab Workshop</a:t>
            </a:r>
            <a:endParaRPr b="0" lang="en-US" sz="5400" spc="-1" strike="noStrike">
              <a:latin typeface="Arial"/>
            </a:endParaRPr>
          </a:p>
        </p:txBody>
      </p:sp>
      <p:pic>
        <p:nvPicPr>
          <p:cNvPr id="405" name="" descr=""/>
          <p:cNvPicPr/>
          <p:nvPr/>
        </p:nvPicPr>
        <p:blipFill>
          <a:blip r:embed="rId3"/>
          <a:stretch/>
        </p:blipFill>
        <p:spPr>
          <a:xfrm>
            <a:off x="41760" y="5074560"/>
            <a:ext cx="2701080" cy="51264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Vision</a:t>
            </a:r>
            <a:endParaRPr b="0" lang="en-US" sz="4400" spc="-1" strike="noStrike">
              <a:latin typeface="Arial"/>
            </a:endParaRPr>
          </a:p>
        </p:txBody>
      </p:sp>
      <p:pic>
        <p:nvPicPr>
          <p:cNvPr id="437" name="" descr=""/>
          <p:cNvPicPr/>
          <p:nvPr/>
        </p:nvPicPr>
        <p:blipFill>
          <a:blip r:embed="rId1">
            <a:lum bright="50000"/>
          </a:blip>
          <a:stretch/>
        </p:blipFill>
        <p:spPr>
          <a:xfrm>
            <a:off x="0" y="1361160"/>
            <a:ext cx="10076400" cy="3119040"/>
          </a:xfrm>
          <a:prstGeom prst="rect">
            <a:avLst/>
          </a:prstGeom>
          <a:ln>
            <a:noFill/>
          </a:ln>
        </p:spPr>
      </p:pic>
      <p:sp>
        <p:nvSpPr>
          <p:cNvPr id="438" name="CustomShape 2"/>
          <p:cNvSpPr/>
          <p:nvPr/>
        </p:nvSpPr>
        <p:spPr>
          <a:xfrm>
            <a:off x="50400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Creating with electronics should be as easy as creating a web page</a:t>
            </a:r>
            <a:endParaRPr b="0" lang="en-US" sz="3200" spc="-1" strike="noStrike">
              <a:latin typeface="Arial"/>
            </a:endParaRPr>
          </a:p>
        </p:txBody>
      </p:sp>
      <p:pic>
        <p:nvPicPr>
          <p:cNvPr id="439" name="" descr=""/>
          <p:cNvPicPr/>
          <p:nvPr/>
        </p:nvPicPr>
        <p:blipFill>
          <a:blip r:embed="rId2"/>
          <a:stretch/>
        </p:blipFill>
        <p:spPr>
          <a:xfrm>
            <a:off x="91440" y="4663440"/>
            <a:ext cx="862560" cy="906480"/>
          </a:xfrm>
          <a:prstGeom prst="rect">
            <a:avLst/>
          </a:prstGeom>
          <a:ln>
            <a:noFill/>
          </a:ln>
        </p:spPr>
      </p:pic>
      <p:pic>
        <p:nvPicPr>
          <p:cNvPr id="440" name="" descr=""/>
          <p:cNvPicPr/>
          <p:nvPr/>
        </p:nvPicPr>
        <p:blipFill>
          <a:blip r:embed="rId3"/>
          <a:stretch/>
        </p:blipFill>
        <p:spPr>
          <a:xfrm>
            <a:off x="8778240" y="4614120"/>
            <a:ext cx="1250280" cy="10818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Vision</a:t>
            </a:r>
            <a:endParaRPr b="0" lang="en-US" sz="4400" spc="-1" strike="noStrike">
              <a:latin typeface="Arial"/>
            </a:endParaRPr>
          </a:p>
        </p:txBody>
      </p:sp>
      <p:pic>
        <p:nvPicPr>
          <p:cNvPr id="442" name="" descr=""/>
          <p:cNvPicPr/>
          <p:nvPr/>
        </p:nvPicPr>
        <p:blipFill>
          <a:blip r:embed="rId1">
            <a:lum bright="50000"/>
          </a:blip>
          <a:stretch/>
        </p:blipFill>
        <p:spPr>
          <a:xfrm>
            <a:off x="0" y="1361160"/>
            <a:ext cx="10076400" cy="3119040"/>
          </a:xfrm>
          <a:prstGeom prst="rect">
            <a:avLst/>
          </a:prstGeom>
          <a:ln>
            <a:noFill/>
          </a:ln>
        </p:spPr>
      </p:pic>
      <p:sp>
        <p:nvSpPr>
          <p:cNvPr id="443" name="CustomShape 2"/>
          <p:cNvSpPr/>
          <p:nvPr/>
        </p:nvSpPr>
        <p:spPr>
          <a:xfrm>
            <a:off x="50400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Creating with electronics should be as easy as creating a web page</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Appliances are better than applications</a:t>
            </a:r>
            <a:endParaRPr b="0" lang="en-US" sz="3200" spc="-1" strike="noStrike">
              <a:latin typeface="Arial"/>
            </a:endParaRPr>
          </a:p>
        </p:txBody>
      </p:sp>
      <p:pic>
        <p:nvPicPr>
          <p:cNvPr id="444" name="" descr=""/>
          <p:cNvPicPr/>
          <p:nvPr/>
        </p:nvPicPr>
        <p:blipFill>
          <a:blip r:embed="rId2"/>
          <a:stretch/>
        </p:blipFill>
        <p:spPr>
          <a:xfrm>
            <a:off x="91440" y="4663440"/>
            <a:ext cx="862560" cy="906480"/>
          </a:xfrm>
          <a:prstGeom prst="rect">
            <a:avLst/>
          </a:prstGeom>
          <a:ln>
            <a:noFill/>
          </a:ln>
        </p:spPr>
      </p:pic>
      <p:pic>
        <p:nvPicPr>
          <p:cNvPr id="445" name="" descr=""/>
          <p:cNvPicPr/>
          <p:nvPr/>
        </p:nvPicPr>
        <p:blipFill>
          <a:blip r:embed="rId3"/>
          <a:stretch/>
        </p:blipFill>
        <p:spPr>
          <a:xfrm>
            <a:off x="8778240" y="4614120"/>
            <a:ext cx="1250280" cy="10818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Vision</a:t>
            </a:r>
            <a:endParaRPr b="0" lang="en-US" sz="4400" spc="-1" strike="noStrike">
              <a:latin typeface="Arial"/>
            </a:endParaRPr>
          </a:p>
        </p:txBody>
      </p:sp>
      <p:pic>
        <p:nvPicPr>
          <p:cNvPr id="447" name="" descr=""/>
          <p:cNvPicPr/>
          <p:nvPr/>
        </p:nvPicPr>
        <p:blipFill>
          <a:blip r:embed="rId1">
            <a:lum bright="50000"/>
          </a:blip>
          <a:stretch/>
        </p:blipFill>
        <p:spPr>
          <a:xfrm>
            <a:off x="0" y="1361160"/>
            <a:ext cx="10076400" cy="3119040"/>
          </a:xfrm>
          <a:prstGeom prst="rect">
            <a:avLst/>
          </a:prstGeom>
          <a:ln>
            <a:noFill/>
          </a:ln>
        </p:spPr>
      </p:pic>
      <p:sp>
        <p:nvSpPr>
          <p:cNvPr id="448" name="CustomShape 2"/>
          <p:cNvSpPr/>
          <p:nvPr/>
        </p:nvSpPr>
        <p:spPr>
          <a:xfrm>
            <a:off x="50400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Creating with electronics should be as easy as creating a web page</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Appliances are better than applications</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Open source software and hardware enable</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Collaboration on the problem</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Ability to understand and improve the fundamentals</a:t>
            </a:r>
            <a:endParaRPr b="0" lang="en-US" sz="2800" spc="-1" strike="noStrike">
              <a:latin typeface="Arial"/>
            </a:endParaRPr>
          </a:p>
        </p:txBody>
      </p:sp>
      <p:pic>
        <p:nvPicPr>
          <p:cNvPr id="449" name="" descr=""/>
          <p:cNvPicPr/>
          <p:nvPr/>
        </p:nvPicPr>
        <p:blipFill>
          <a:blip r:embed="rId2"/>
          <a:stretch/>
        </p:blipFill>
        <p:spPr>
          <a:xfrm>
            <a:off x="91440" y="4663440"/>
            <a:ext cx="862560" cy="906480"/>
          </a:xfrm>
          <a:prstGeom prst="rect">
            <a:avLst/>
          </a:prstGeom>
          <a:ln>
            <a:noFill/>
          </a:ln>
        </p:spPr>
      </p:pic>
      <p:pic>
        <p:nvPicPr>
          <p:cNvPr id="450" name="" descr=""/>
          <p:cNvPicPr/>
          <p:nvPr/>
        </p:nvPicPr>
        <p:blipFill>
          <a:blip r:embed="rId3"/>
          <a:stretch/>
        </p:blipFill>
        <p:spPr>
          <a:xfrm>
            <a:off x="8778240" y="4614120"/>
            <a:ext cx="1250280" cy="10818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Reality</a:t>
            </a:r>
            <a:endParaRPr b="0" lang="en-US" sz="4400" spc="-1" strike="noStrike">
              <a:latin typeface="Arial"/>
            </a:endParaRPr>
          </a:p>
        </p:txBody>
      </p:sp>
      <p:sp>
        <p:nvSpPr>
          <p:cNvPr id="452"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Boot-to-browser feels too limiting → booting to Debian distro</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Collaborative programming still complex → collaborate at the kernel</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Many possible development environments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command-line/ssh, Cloud9 IDE, node-red, pureData, SuperCollider, LabView, Matlab, Eclipse, Visual Studio, Scratch, Blockly</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Domain specific approaches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Machinekit/LinuxCNC, PLC, many IoT toolkits</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Many rapid sensor approaches: capes, mikroBus, Grove/Grove Zero, PMOD</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Many rapid build approaches: LEGO, printing/milling, Makeblock, Vex, various other aluminum kits</a:t>
            </a:r>
            <a:endParaRPr b="0" lang="en-US" sz="2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Approach</a:t>
            </a:r>
            <a:endParaRPr b="0" lang="en-US" sz="4400" spc="-1" strike="noStrike">
              <a:latin typeface="Arial"/>
            </a:endParaRPr>
          </a:p>
        </p:txBody>
      </p:sp>
      <p:sp>
        <p:nvSpPr>
          <p:cNvPr id="454"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Don’t try to boil the ocean</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We seek to engage the open source community</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Help where we can</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Blue supports Grove cables</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PocketBeagle supports mikroBus click pinout</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Many “BeagleBoard Compatible” devices targeting specific application areas</a:t>
            </a:r>
            <a:endParaRPr b="0" lang="en-US" sz="2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Board history</a:t>
            </a:r>
            <a:endParaRPr b="0" lang="en-US" sz="4400" spc="-1" strike="noStrike">
              <a:latin typeface="Arial"/>
            </a:endParaRPr>
          </a:p>
        </p:txBody>
      </p:sp>
      <p:pic>
        <p:nvPicPr>
          <p:cNvPr id="456" name="" descr=""/>
          <p:cNvPicPr/>
          <p:nvPr/>
        </p:nvPicPr>
        <p:blipFill>
          <a:blip r:embed="rId1"/>
          <a:stretch/>
        </p:blipFill>
        <p:spPr>
          <a:xfrm>
            <a:off x="8994600" y="91440"/>
            <a:ext cx="972000" cy="356760"/>
          </a:xfrm>
          <a:prstGeom prst="rect">
            <a:avLst/>
          </a:prstGeom>
          <a:ln>
            <a:noFill/>
          </a:ln>
        </p:spPr>
      </p:pic>
      <p:pic>
        <p:nvPicPr>
          <p:cNvPr id="457" name="" descr=""/>
          <p:cNvPicPr/>
          <p:nvPr/>
        </p:nvPicPr>
        <p:blipFill>
          <a:blip r:embed="rId2"/>
          <a:stretch/>
        </p:blipFill>
        <p:spPr>
          <a:xfrm>
            <a:off x="108000" y="72720"/>
            <a:ext cx="2158200" cy="409680"/>
          </a:xfrm>
          <a:prstGeom prst="rect">
            <a:avLst/>
          </a:prstGeom>
          <a:ln>
            <a:noFill/>
          </a:ln>
        </p:spPr>
      </p:pic>
      <p:pic>
        <p:nvPicPr>
          <p:cNvPr id="458" name="" descr=""/>
          <p:cNvPicPr/>
          <p:nvPr/>
        </p:nvPicPr>
        <p:blipFill>
          <a:blip r:embed="rId3"/>
          <a:stretch/>
        </p:blipFill>
        <p:spPr>
          <a:xfrm>
            <a:off x="2892240" y="1202760"/>
            <a:ext cx="1036080" cy="1036080"/>
          </a:xfrm>
          <a:prstGeom prst="rect">
            <a:avLst/>
          </a:prstGeom>
          <a:ln>
            <a:noFill/>
          </a:ln>
        </p:spPr>
      </p:pic>
      <p:pic>
        <p:nvPicPr>
          <p:cNvPr id="459" name="" descr=""/>
          <p:cNvPicPr/>
          <p:nvPr/>
        </p:nvPicPr>
        <p:blipFill>
          <a:blip r:embed="rId4"/>
          <a:stretch/>
        </p:blipFill>
        <p:spPr>
          <a:xfrm>
            <a:off x="4688280" y="1180800"/>
            <a:ext cx="1099440" cy="1108080"/>
          </a:xfrm>
          <a:prstGeom prst="rect">
            <a:avLst/>
          </a:prstGeom>
          <a:ln>
            <a:noFill/>
          </a:ln>
        </p:spPr>
      </p:pic>
      <p:pic>
        <p:nvPicPr>
          <p:cNvPr id="460" name="" descr=""/>
          <p:cNvPicPr/>
          <p:nvPr/>
        </p:nvPicPr>
        <p:blipFill>
          <a:blip r:embed="rId5"/>
          <a:stretch/>
        </p:blipFill>
        <p:spPr>
          <a:xfrm>
            <a:off x="7132320" y="856800"/>
            <a:ext cx="1676520" cy="1454760"/>
          </a:xfrm>
          <a:prstGeom prst="rect">
            <a:avLst/>
          </a:prstGeom>
          <a:ln>
            <a:noFill/>
          </a:ln>
        </p:spPr>
      </p:pic>
      <p:pic>
        <p:nvPicPr>
          <p:cNvPr id="461" name="" descr=""/>
          <p:cNvPicPr/>
          <p:nvPr/>
        </p:nvPicPr>
        <p:blipFill>
          <a:blip r:embed="rId6"/>
          <a:stretch/>
        </p:blipFill>
        <p:spPr>
          <a:xfrm>
            <a:off x="3792600" y="2447280"/>
            <a:ext cx="975960" cy="1046880"/>
          </a:xfrm>
          <a:prstGeom prst="rect">
            <a:avLst/>
          </a:prstGeom>
          <a:ln>
            <a:noFill/>
          </a:ln>
        </p:spPr>
      </p:pic>
      <p:pic>
        <p:nvPicPr>
          <p:cNvPr id="462" name="" descr=""/>
          <p:cNvPicPr/>
          <p:nvPr/>
        </p:nvPicPr>
        <p:blipFill>
          <a:blip r:embed="rId7"/>
          <a:stretch/>
        </p:blipFill>
        <p:spPr>
          <a:xfrm>
            <a:off x="5394960" y="2591280"/>
            <a:ext cx="1188360" cy="827640"/>
          </a:xfrm>
          <a:prstGeom prst="rect">
            <a:avLst/>
          </a:prstGeom>
          <a:ln>
            <a:noFill/>
          </a:ln>
        </p:spPr>
      </p:pic>
      <p:pic>
        <p:nvPicPr>
          <p:cNvPr id="463" name="" descr=""/>
          <p:cNvPicPr/>
          <p:nvPr/>
        </p:nvPicPr>
        <p:blipFill>
          <a:blip r:embed="rId8"/>
          <a:stretch/>
        </p:blipFill>
        <p:spPr>
          <a:xfrm>
            <a:off x="7040880" y="3372840"/>
            <a:ext cx="1725840" cy="1198800"/>
          </a:xfrm>
          <a:prstGeom prst="rect">
            <a:avLst/>
          </a:prstGeom>
          <a:ln>
            <a:noFill/>
          </a:ln>
        </p:spPr>
      </p:pic>
      <p:pic>
        <p:nvPicPr>
          <p:cNvPr id="464" name="" descr=""/>
          <p:cNvPicPr/>
          <p:nvPr/>
        </p:nvPicPr>
        <p:blipFill>
          <a:blip r:embed="rId9"/>
          <a:stretch/>
        </p:blipFill>
        <p:spPr>
          <a:xfrm>
            <a:off x="7406640" y="2493000"/>
            <a:ext cx="1232280" cy="829440"/>
          </a:xfrm>
          <a:prstGeom prst="rect">
            <a:avLst/>
          </a:prstGeom>
          <a:ln>
            <a:noFill/>
          </a:ln>
        </p:spPr>
      </p:pic>
      <p:sp>
        <p:nvSpPr>
          <p:cNvPr id="465" name="CustomShape 2"/>
          <p:cNvSpPr/>
          <p:nvPr/>
        </p:nvSpPr>
        <p:spPr>
          <a:xfrm>
            <a:off x="8869680" y="1371600"/>
            <a:ext cx="731160" cy="365400"/>
          </a:xfrm>
          <a:custGeom>
            <a:avLst/>
            <a:gdLst/>
            <a:ahLst/>
            <a:rect l="l" t="t" r="r" b="b"/>
            <a:pathLst>
              <a:path w="2034" h="1018">
                <a:moveTo>
                  <a:pt x="169" y="0"/>
                </a:moveTo>
                <a:cubicBezTo>
                  <a:pt x="84" y="0"/>
                  <a:pt x="0" y="84"/>
                  <a:pt x="0" y="169"/>
                </a:cubicBezTo>
                <a:lnTo>
                  <a:pt x="0" y="847"/>
                </a:lnTo>
                <a:cubicBezTo>
                  <a:pt x="0" y="932"/>
                  <a:pt x="84" y="1017"/>
                  <a:pt x="169" y="1017"/>
                </a:cubicBezTo>
                <a:lnTo>
                  <a:pt x="1863" y="1017"/>
                </a:lnTo>
                <a:cubicBezTo>
                  <a:pt x="1948" y="1017"/>
                  <a:pt x="2033" y="932"/>
                  <a:pt x="2033" y="847"/>
                </a:cubicBezTo>
                <a:lnTo>
                  <a:pt x="2033" y="169"/>
                </a:lnTo>
                <a:cubicBezTo>
                  <a:pt x="2033" y="84"/>
                  <a:pt x="1948" y="0"/>
                  <a:pt x="1863" y="0"/>
                </a:cubicBezTo>
                <a:lnTo>
                  <a:pt x="169"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$249</a:t>
            </a:r>
            <a:endParaRPr b="0" lang="en-US" sz="1800" spc="-1" strike="noStrike">
              <a:latin typeface="Arial"/>
            </a:endParaRPr>
          </a:p>
        </p:txBody>
      </p:sp>
      <p:sp>
        <p:nvSpPr>
          <p:cNvPr id="466" name="CustomShape 3"/>
          <p:cNvSpPr/>
          <p:nvPr/>
        </p:nvSpPr>
        <p:spPr>
          <a:xfrm>
            <a:off x="8869680" y="3895560"/>
            <a:ext cx="731160" cy="365400"/>
          </a:xfrm>
          <a:custGeom>
            <a:avLst/>
            <a:gdLst/>
            <a:ahLst/>
            <a:rect l="l" t="t" r="r" b="b"/>
            <a:pathLst>
              <a:path w="2034" h="1018">
                <a:moveTo>
                  <a:pt x="169" y="0"/>
                </a:moveTo>
                <a:cubicBezTo>
                  <a:pt x="84" y="0"/>
                  <a:pt x="0" y="84"/>
                  <a:pt x="0" y="169"/>
                </a:cubicBezTo>
                <a:lnTo>
                  <a:pt x="0" y="847"/>
                </a:lnTo>
                <a:cubicBezTo>
                  <a:pt x="0" y="932"/>
                  <a:pt x="84" y="1017"/>
                  <a:pt x="169" y="1017"/>
                </a:cubicBezTo>
                <a:lnTo>
                  <a:pt x="1863" y="1017"/>
                </a:lnTo>
                <a:cubicBezTo>
                  <a:pt x="1948" y="1017"/>
                  <a:pt x="2033" y="932"/>
                  <a:pt x="2033" y="847"/>
                </a:cubicBezTo>
                <a:lnTo>
                  <a:pt x="2033" y="169"/>
                </a:lnTo>
                <a:cubicBezTo>
                  <a:pt x="2033" y="84"/>
                  <a:pt x="1948" y="0"/>
                  <a:pt x="1863" y="0"/>
                </a:cubicBezTo>
                <a:lnTo>
                  <a:pt x="169"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$79</a:t>
            </a:r>
            <a:endParaRPr b="0" lang="en-US" sz="1800" spc="-1" strike="noStrike">
              <a:latin typeface="Arial"/>
            </a:endParaRPr>
          </a:p>
        </p:txBody>
      </p:sp>
      <p:sp>
        <p:nvSpPr>
          <p:cNvPr id="467" name="CustomShape 4"/>
          <p:cNvSpPr/>
          <p:nvPr/>
        </p:nvSpPr>
        <p:spPr>
          <a:xfrm>
            <a:off x="8869680" y="4862880"/>
            <a:ext cx="731160" cy="365400"/>
          </a:xfrm>
          <a:custGeom>
            <a:avLst/>
            <a:gdLst/>
            <a:ahLst/>
            <a:rect l="l" t="t" r="r" b="b"/>
            <a:pathLst>
              <a:path w="2034" h="1018">
                <a:moveTo>
                  <a:pt x="169" y="0"/>
                </a:moveTo>
                <a:cubicBezTo>
                  <a:pt x="84" y="0"/>
                  <a:pt x="0" y="84"/>
                  <a:pt x="0" y="169"/>
                </a:cubicBezTo>
                <a:lnTo>
                  <a:pt x="0" y="847"/>
                </a:lnTo>
                <a:cubicBezTo>
                  <a:pt x="0" y="932"/>
                  <a:pt x="84" y="1017"/>
                  <a:pt x="169" y="1017"/>
                </a:cubicBezTo>
                <a:lnTo>
                  <a:pt x="1863" y="1017"/>
                </a:lnTo>
                <a:cubicBezTo>
                  <a:pt x="1948" y="1017"/>
                  <a:pt x="2033" y="932"/>
                  <a:pt x="2033" y="847"/>
                </a:cubicBezTo>
                <a:lnTo>
                  <a:pt x="2033" y="169"/>
                </a:lnTo>
                <a:cubicBezTo>
                  <a:pt x="2033" y="84"/>
                  <a:pt x="1948" y="0"/>
                  <a:pt x="1863" y="0"/>
                </a:cubicBezTo>
                <a:lnTo>
                  <a:pt x="169"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$25</a:t>
            </a:r>
            <a:endParaRPr b="0" lang="en-US" sz="1800" spc="-1" strike="noStrike">
              <a:latin typeface="Arial"/>
            </a:endParaRPr>
          </a:p>
        </p:txBody>
      </p:sp>
      <p:pic>
        <p:nvPicPr>
          <p:cNvPr id="468" name="" descr=""/>
          <p:cNvPicPr/>
          <p:nvPr/>
        </p:nvPicPr>
        <p:blipFill>
          <a:blip r:embed="rId10"/>
          <a:stretch/>
        </p:blipFill>
        <p:spPr>
          <a:xfrm>
            <a:off x="7360560" y="4653000"/>
            <a:ext cx="1325880" cy="758160"/>
          </a:xfrm>
          <a:prstGeom prst="rect">
            <a:avLst/>
          </a:prstGeom>
          <a:ln>
            <a:noFill/>
          </a:ln>
        </p:spPr>
      </p:pic>
      <p:sp>
        <p:nvSpPr>
          <p:cNvPr id="469" name="CustomShape 5"/>
          <p:cNvSpPr/>
          <p:nvPr/>
        </p:nvSpPr>
        <p:spPr>
          <a:xfrm>
            <a:off x="169920" y="1371600"/>
            <a:ext cx="2572920" cy="6397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Fanless open computer (BeagleBoard)</a:t>
            </a:r>
            <a:endParaRPr b="0" lang="en-US" sz="1800" spc="-1" strike="noStrike">
              <a:latin typeface="Arial"/>
            </a:endParaRPr>
          </a:p>
        </p:txBody>
      </p:sp>
      <p:sp>
        <p:nvSpPr>
          <p:cNvPr id="470" name="CustomShape 6"/>
          <p:cNvSpPr/>
          <p:nvPr/>
        </p:nvSpPr>
        <p:spPr>
          <a:xfrm>
            <a:off x="8869680" y="2682720"/>
            <a:ext cx="914400" cy="334800"/>
          </a:xfrm>
          <a:custGeom>
            <a:avLst/>
            <a:gdLst/>
            <a:ahLst/>
            <a:rect l="l" t="t" r="r" b="b"/>
            <a:pathLst>
              <a:path w="2034" h="1018">
                <a:moveTo>
                  <a:pt x="169" y="0"/>
                </a:moveTo>
                <a:cubicBezTo>
                  <a:pt x="84" y="0"/>
                  <a:pt x="0" y="84"/>
                  <a:pt x="0" y="169"/>
                </a:cubicBezTo>
                <a:lnTo>
                  <a:pt x="0" y="847"/>
                </a:lnTo>
                <a:cubicBezTo>
                  <a:pt x="0" y="932"/>
                  <a:pt x="84" y="1017"/>
                  <a:pt x="169" y="1017"/>
                </a:cubicBezTo>
                <a:lnTo>
                  <a:pt x="1863" y="1017"/>
                </a:lnTo>
                <a:cubicBezTo>
                  <a:pt x="1948" y="1017"/>
                  <a:pt x="2033" y="932"/>
                  <a:pt x="2033" y="847"/>
                </a:cubicBezTo>
                <a:lnTo>
                  <a:pt x="2033" y="169"/>
                </a:lnTo>
                <a:cubicBezTo>
                  <a:pt x="2033" y="84"/>
                  <a:pt x="1948" y="0"/>
                  <a:pt x="1863" y="0"/>
                </a:cubicBezTo>
                <a:lnTo>
                  <a:pt x="169"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$50-70</a:t>
            </a:r>
            <a:endParaRPr b="0" lang="en-US" sz="1800" spc="-1" strike="noStrike">
              <a:latin typeface="Arial"/>
            </a:endParaRPr>
          </a:p>
        </p:txBody>
      </p:sp>
      <p:sp>
        <p:nvSpPr>
          <p:cNvPr id="471" name="CustomShape 7"/>
          <p:cNvSpPr/>
          <p:nvPr/>
        </p:nvSpPr>
        <p:spPr>
          <a:xfrm>
            <a:off x="166320" y="3951000"/>
            <a:ext cx="3766320" cy="346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Application focused BeagleBones</a:t>
            </a:r>
            <a:endParaRPr b="0" lang="en-US" sz="1800" spc="-1" strike="noStrike">
              <a:latin typeface="Arial"/>
            </a:endParaRPr>
          </a:p>
        </p:txBody>
      </p:sp>
      <p:sp>
        <p:nvSpPr>
          <p:cNvPr id="472" name="CustomShape 8"/>
          <p:cNvSpPr/>
          <p:nvPr/>
        </p:nvSpPr>
        <p:spPr>
          <a:xfrm>
            <a:off x="183600" y="2707920"/>
            <a:ext cx="3290760" cy="857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Mint tin sized with industrial peripherals (BeagleBone)</a:t>
            </a:r>
            <a:endParaRPr b="0" lang="en-US" sz="1800" spc="-1" strike="noStrike">
              <a:latin typeface="Arial"/>
            </a:endParaRPr>
          </a:p>
        </p:txBody>
      </p:sp>
      <p:sp>
        <p:nvSpPr>
          <p:cNvPr id="473" name="CustomShape 9"/>
          <p:cNvSpPr/>
          <p:nvPr/>
        </p:nvSpPr>
        <p:spPr>
          <a:xfrm>
            <a:off x="183600" y="4682520"/>
            <a:ext cx="3731400" cy="601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Smalls mint tin sized with super-flexible design - PocketBeagle</a:t>
            </a:r>
            <a:endParaRPr b="0" lang="en-US"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503640" y="226080"/>
            <a:ext cx="9068040" cy="945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PocketBeagle objectives</a:t>
            </a:r>
            <a:endParaRPr b="0" lang="en-US" sz="4400" spc="-1" strike="noStrike">
              <a:latin typeface="Arial"/>
            </a:endParaRPr>
          </a:p>
        </p:txBody>
      </p:sp>
      <p:sp>
        <p:nvSpPr>
          <p:cNvPr id="475" name="CustomShape 2"/>
          <p:cNvSpPr/>
          <p:nvPr/>
        </p:nvSpPr>
        <p:spPr>
          <a:xfrm>
            <a:off x="1227960" y="1326600"/>
            <a:ext cx="8343720" cy="328716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Get simple</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4-layer PCB done in both Kicad and EAGLE</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Every expansion header pin has a useful predefined mode</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Get flexible</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USB to holes, no on-board pin consumption, no header soldered</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Support for 2 mikroBus Click boards (over 300 already exist)</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Get small</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Stick with mint-tin survival-kit theme, but go to “smalls” (35mm x 55mm)</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Get low cost</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System-in-package approach has can lower build costs</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Launched/sustainable at $25</a:t>
            </a:r>
            <a:endParaRPr b="0" lang="en-US" sz="2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PocketBeagle key features</a:t>
            </a:r>
            <a:endParaRPr b="0" lang="en-US" sz="4400" spc="-1" strike="noStrike">
              <a:latin typeface="Arial"/>
            </a:endParaRPr>
          </a:p>
        </p:txBody>
      </p:sp>
      <p:sp>
        <p:nvSpPr>
          <p:cNvPr id="477" name="CustomShape 2"/>
          <p:cNvSpPr/>
          <p:nvPr/>
        </p:nvSpPr>
        <p:spPr>
          <a:xfrm>
            <a:off x="503640" y="1326240"/>
            <a:ext cx="442512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Processing</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1-GHz ARM Cortex-A8 processor</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2x200-MHz programmable real-time units (PRUs)</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ARM Cortex-M3 microcontroller for power and security</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SGX530 graphics processor (OpenGLES)</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Memory</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512-MB DDR3</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4-KB I2C EEPROM</a:t>
            </a:r>
            <a:endParaRPr b="0" lang="en-US" sz="2800" spc="-1" strike="noStrike">
              <a:latin typeface="Arial"/>
            </a:endParaRPr>
          </a:p>
        </p:txBody>
      </p:sp>
      <p:sp>
        <p:nvSpPr>
          <p:cNvPr id="478" name="CustomShape 3"/>
          <p:cNvSpPr/>
          <p:nvPr/>
        </p:nvSpPr>
        <p:spPr>
          <a:xfrm>
            <a:off x="5150880" y="1326240"/>
            <a:ext cx="442512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Interfaces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USB 2.0 OTG</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microSD </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72 expansion header pins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8 analog inputs (6@1.8V, 2@3.3V)</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44 digital I/Os (18 enabled)</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3 UARTs (2 enabled)</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2 I2C ports</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2 SPI ports</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2 quadrature encoders accessible</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2 CAN bus controllers accessible</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USB, power/reset buttons, battery/DC</a:t>
            </a:r>
            <a:endParaRPr b="0" lang="en-US" sz="2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PocketBeagle top</a:t>
            </a:r>
            <a:endParaRPr b="0" lang="en-US" sz="4400" spc="-1" strike="noStrike">
              <a:latin typeface="Arial"/>
            </a:endParaRPr>
          </a:p>
        </p:txBody>
      </p:sp>
      <p:pic>
        <p:nvPicPr>
          <p:cNvPr id="480" name="" descr=""/>
          <p:cNvPicPr/>
          <p:nvPr/>
        </p:nvPicPr>
        <p:blipFill>
          <a:blip r:embed="rId1"/>
          <a:stretch/>
        </p:blipFill>
        <p:spPr>
          <a:xfrm>
            <a:off x="960840" y="1053000"/>
            <a:ext cx="8271000" cy="437724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PocketBeagle bottom</a:t>
            </a:r>
            <a:endParaRPr b="0" lang="en-US" sz="4400" spc="-1" strike="noStrike">
              <a:latin typeface="Arial"/>
            </a:endParaRPr>
          </a:p>
        </p:txBody>
      </p:sp>
      <p:pic>
        <p:nvPicPr>
          <p:cNvPr id="482" name="" descr=""/>
          <p:cNvPicPr/>
          <p:nvPr/>
        </p:nvPicPr>
        <p:blipFill>
          <a:blip r:embed="rId1"/>
          <a:stretch/>
        </p:blipFill>
        <p:spPr>
          <a:xfrm>
            <a:off x="434520" y="1010520"/>
            <a:ext cx="8571960" cy="449496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65760" y="325800"/>
            <a:ext cx="9068400" cy="10238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latin typeface="Arial"/>
              </a:rPr>
              <a:t>PocketBeagle walk-through</a:t>
            </a:r>
            <a:endParaRPr b="0" lang="en-US" sz="3600" spc="-1" strike="noStrike">
              <a:latin typeface="Arial"/>
            </a:endParaRPr>
          </a:p>
        </p:txBody>
      </p:sp>
      <p:pic>
        <p:nvPicPr>
          <p:cNvPr id="407" name="" descr=""/>
          <p:cNvPicPr/>
          <p:nvPr/>
        </p:nvPicPr>
        <p:blipFill>
          <a:blip r:embed="rId1"/>
          <a:stretch/>
        </p:blipFill>
        <p:spPr>
          <a:xfrm>
            <a:off x="-9000" y="4316040"/>
            <a:ext cx="10094760" cy="1014480"/>
          </a:xfrm>
          <a:prstGeom prst="rect">
            <a:avLst/>
          </a:prstGeom>
          <a:ln>
            <a:noFill/>
          </a:ln>
        </p:spPr>
      </p:pic>
      <p:sp>
        <p:nvSpPr>
          <p:cNvPr id="408" name="CustomShape 2"/>
          <p:cNvSpPr/>
          <p:nvPr/>
        </p:nvSpPr>
        <p:spPr>
          <a:xfrm>
            <a:off x="503640" y="1251360"/>
            <a:ext cx="9068400" cy="3437280"/>
          </a:xfrm>
          <a:prstGeom prst="rect">
            <a:avLst/>
          </a:prstGeom>
          <a:noFill/>
          <a:ln>
            <a:noFill/>
          </a:ln>
        </p:spPr>
        <p:style>
          <a:lnRef idx="0"/>
          <a:fillRef idx="0"/>
          <a:effectRef idx="0"/>
          <a:fontRef idx="minor"/>
        </p:style>
        <p:txBody>
          <a:bodyPr lIns="0" rIns="0" tIns="0" bIns="0" anchor="ctr"/>
          <a:p>
            <a:pPr algn="ctr">
              <a:lnSpc>
                <a:spcPct val="100000"/>
              </a:lnSpc>
            </a:pPr>
            <a:r>
              <a:rPr b="0" lang="en-US" sz="2200" spc="-1" strike="noStrike">
                <a:latin typeface="Arial"/>
              </a:rPr>
              <a:t>Friendly to novices and experts alike, the Beagle experience tracks mainline u-boot, Linux and Debian development, while augmenting it to enable development to start as quickly as possible. Attendees will get started interacting with the hardware via the command-line, shell scripts, Python and JavaScript. Attendees will be walked through the configuration details for the boot configuration, pin multiplexing, USB networking and other helper scripts they should get to know. Support and development processes within the BeagleBoard.org community will be covered. Exercises will pave the way for the other workshops to dive into their topic without needing to backtrack excessively on PocketBeagle-specific details.</a:t>
            </a:r>
            <a:endParaRPr b="0" lang="en-US" sz="22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PocketBeagle bottom</a:t>
            </a:r>
            <a:endParaRPr b="0" lang="en-US" sz="4400" spc="-1" strike="noStrike">
              <a:latin typeface="Arial"/>
            </a:endParaRPr>
          </a:p>
        </p:txBody>
      </p:sp>
      <p:pic>
        <p:nvPicPr>
          <p:cNvPr id="484" name="" descr=""/>
          <p:cNvPicPr/>
          <p:nvPr/>
        </p:nvPicPr>
        <p:blipFill>
          <a:blip r:embed="rId1"/>
          <a:stretch/>
        </p:blipFill>
        <p:spPr>
          <a:xfrm>
            <a:off x="434520" y="1010520"/>
            <a:ext cx="8571960" cy="4494960"/>
          </a:xfrm>
          <a:prstGeom prst="rect">
            <a:avLst/>
          </a:prstGeom>
          <a:ln>
            <a:noFill/>
          </a:ln>
        </p:spPr>
      </p:pic>
      <p:sp>
        <p:nvSpPr>
          <p:cNvPr id="485" name="Line 2"/>
          <p:cNvSpPr/>
          <p:nvPr/>
        </p:nvSpPr>
        <p:spPr>
          <a:xfrm>
            <a:off x="4670640" y="960840"/>
            <a:ext cx="308880" cy="593280"/>
          </a:xfrm>
          <a:prstGeom prst="line">
            <a:avLst/>
          </a:prstGeom>
          <a:ln w="73080">
            <a:solidFill>
              <a:srgbClr val="ed1c24"/>
            </a:solidFill>
            <a:round/>
          </a:ln>
        </p:spPr>
        <p:style>
          <a:lnRef idx="0"/>
          <a:fillRef idx="0"/>
          <a:effectRef idx="0"/>
          <a:fontRef idx="minor"/>
        </p:style>
      </p:sp>
      <p:sp>
        <p:nvSpPr>
          <p:cNvPr id="486" name="CustomShape 3"/>
          <p:cNvSpPr/>
          <p:nvPr/>
        </p:nvSpPr>
        <p:spPr>
          <a:xfrm>
            <a:off x="4194360" y="969480"/>
            <a:ext cx="459000" cy="345960"/>
          </a:xfrm>
          <a:prstGeom prst="rect">
            <a:avLst/>
          </a:prstGeom>
          <a:solidFill>
            <a:srgbClr val="ffffff"/>
          </a:solidFill>
          <a:ln>
            <a:noFill/>
          </a:ln>
        </p:spPr>
        <p:style>
          <a:lnRef idx="0"/>
          <a:fillRef idx="0"/>
          <a:effectRef idx="0"/>
          <a:fontRef idx="minor"/>
        </p:style>
        <p:txBody>
          <a:bodyPr lIns="90000" rIns="90000" tIns="45000" bIns="45000"/>
          <a:p>
            <a:pPr>
              <a:lnSpc>
                <a:spcPct val="100000"/>
              </a:lnSpc>
            </a:pPr>
            <a:r>
              <a:rPr b="0" lang="en-US" sz="1800" spc="-1" strike="noStrike">
                <a:latin typeface="Arial"/>
              </a:rPr>
              <a:t>44</a:t>
            </a:r>
            <a:endParaRPr b="0" lang="en-US"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PocketBeagle expansion</a:t>
            </a:r>
            <a:endParaRPr b="0" lang="en-US" sz="4400" spc="-1" strike="noStrike">
              <a:latin typeface="Arial"/>
            </a:endParaRPr>
          </a:p>
        </p:txBody>
      </p:sp>
      <p:pic>
        <p:nvPicPr>
          <p:cNvPr id="488" name="" descr=""/>
          <p:cNvPicPr/>
          <p:nvPr/>
        </p:nvPicPr>
        <p:blipFill>
          <a:blip r:embed="rId1"/>
          <a:srcRect l="0" t="0" r="0" b="38814"/>
          <a:stretch/>
        </p:blipFill>
        <p:spPr>
          <a:xfrm>
            <a:off x="253800" y="1005840"/>
            <a:ext cx="9713160" cy="442620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mikroBus Click</a:t>
            </a:r>
            <a:endParaRPr b="0" lang="en-US" sz="4400" spc="-1" strike="noStrike">
              <a:latin typeface="Arial"/>
            </a:endParaRPr>
          </a:p>
        </p:txBody>
      </p:sp>
      <p:pic>
        <p:nvPicPr>
          <p:cNvPr id="490" name="" descr=""/>
          <p:cNvPicPr/>
          <p:nvPr/>
        </p:nvPicPr>
        <p:blipFill>
          <a:blip r:embed="rId1"/>
          <a:stretch/>
        </p:blipFill>
        <p:spPr>
          <a:xfrm>
            <a:off x="8280" y="1348560"/>
            <a:ext cx="10076040" cy="370368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Connecting mikroBus Clicks</a:t>
            </a:r>
            <a:endParaRPr b="0" lang="en-US" sz="4400" spc="-1" strike="noStrike">
              <a:latin typeface="Arial"/>
            </a:endParaRPr>
          </a:p>
        </p:txBody>
      </p:sp>
      <p:pic>
        <p:nvPicPr>
          <p:cNvPr id="492" name="" descr=""/>
          <p:cNvPicPr/>
          <p:nvPr/>
        </p:nvPicPr>
        <p:blipFill>
          <a:blip r:embed="rId1"/>
          <a:stretch/>
        </p:blipFill>
        <p:spPr>
          <a:xfrm>
            <a:off x="-3240" y="1478880"/>
            <a:ext cx="10018800" cy="318312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503640" y="226080"/>
            <a:ext cx="9068040" cy="945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objectives</a:t>
            </a:r>
            <a:endParaRPr b="0" lang="en-US" sz="4400" spc="-1" strike="noStrike">
              <a:latin typeface="Arial"/>
            </a:endParaRPr>
          </a:p>
        </p:txBody>
      </p:sp>
      <p:sp>
        <p:nvSpPr>
          <p:cNvPr id="494" name="CustomShape 2"/>
          <p:cNvSpPr/>
          <p:nvPr/>
        </p:nvSpPr>
        <p:spPr>
          <a:xfrm>
            <a:off x="503640" y="1326600"/>
            <a:ext cx="9068040" cy="328716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Designed specifically for e-ale training</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Inspired by “Bacon Cape” by Dave Anders</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Designed for similar purpose on BeagleBone</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Migrated to PocketBeagle as “BaconBits” by Michael Welling</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Updated to have mikroBus header and made “pretty”</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Extra button (with PRU option), light sensor rather than potentiometer</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Provides target for common embedded interfaces</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SPI, I2C, GPIO, PWM, ADC, USB, serial</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Avoid users needing to buy several modules</a:t>
            </a:r>
            <a:endParaRPr b="0" lang="en-US" sz="32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features</a:t>
            </a:r>
            <a:endParaRPr b="0" lang="en-US" sz="4400" spc="-1" strike="noStrike">
              <a:latin typeface="Arial"/>
            </a:endParaRPr>
          </a:p>
        </p:txBody>
      </p:sp>
      <p:sp>
        <p:nvSpPr>
          <p:cNvPr id="496"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USB-to-Serial micro B</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USB Host A with power</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Reset button</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2 GPIO push buttons (L and R)</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ADC light sensor</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PWM tri-color LED</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SPI 2-digit 7-segment display</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I2C accelerometer</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mikroBus header</a:t>
            </a:r>
            <a:endParaRPr b="0" lang="en-US" sz="3200" spc="-1" strike="noStrike">
              <a:latin typeface="Arial"/>
            </a:endParaRPr>
          </a:p>
        </p:txBody>
      </p:sp>
      <p:pic>
        <p:nvPicPr>
          <p:cNvPr id="497" name="" descr=""/>
          <p:cNvPicPr/>
          <p:nvPr/>
        </p:nvPicPr>
        <p:blipFill>
          <a:blip r:embed="rId1"/>
          <a:stretch/>
        </p:blipFill>
        <p:spPr>
          <a:xfrm>
            <a:off x="4197600" y="1507320"/>
            <a:ext cx="5513400" cy="298512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GPIO inputs</a:t>
            </a:r>
            <a:endParaRPr b="0" lang="en-US" sz="4400" spc="-1" strike="noStrike">
              <a:latin typeface="Arial"/>
            </a:endParaRPr>
          </a:p>
        </p:txBody>
      </p:sp>
      <p:pic>
        <p:nvPicPr>
          <p:cNvPr id="499" name="" descr=""/>
          <p:cNvPicPr/>
          <p:nvPr/>
        </p:nvPicPr>
        <p:blipFill>
          <a:blip r:embed="rId1"/>
          <a:stretch/>
        </p:blipFill>
        <p:spPr>
          <a:xfrm>
            <a:off x="1954800" y="1281240"/>
            <a:ext cx="5806800" cy="406548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ADC input</a:t>
            </a:r>
            <a:endParaRPr b="0" lang="en-US" sz="4400" spc="-1" strike="noStrike">
              <a:latin typeface="Arial"/>
            </a:endParaRPr>
          </a:p>
        </p:txBody>
      </p:sp>
      <p:pic>
        <p:nvPicPr>
          <p:cNvPr id="501" name="" descr=""/>
          <p:cNvPicPr/>
          <p:nvPr/>
        </p:nvPicPr>
        <p:blipFill>
          <a:blip r:embed="rId1"/>
          <a:stretch/>
        </p:blipFill>
        <p:spPr>
          <a:xfrm>
            <a:off x="3258000" y="1220040"/>
            <a:ext cx="4143600" cy="399024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PWM output</a:t>
            </a:r>
            <a:endParaRPr b="0" lang="en-US" sz="4400" spc="-1" strike="noStrike">
              <a:latin typeface="Arial"/>
            </a:endParaRPr>
          </a:p>
        </p:txBody>
      </p:sp>
      <p:pic>
        <p:nvPicPr>
          <p:cNvPr id="503" name="" descr=""/>
          <p:cNvPicPr/>
          <p:nvPr/>
        </p:nvPicPr>
        <p:blipFill>
          <a:blip r:embed="rId1"/>
          <a:stretch/>
        </p:blipFill>
        <p:spPr>
          <a:xfrm>
            <a:off x="1152720" y="1571040"/>
            <a:ext cx="7836480" cy="3500280"/>
          </a:xfrm>
          <a:prstGeom prst="rect">
            <a:avLst/>
          </a:prstGeom>
          <a:ln>
            <a:noFill/>
          </a:ln>
        </p:spPr>
      </p:pic>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SPI 7-segment display</a:t>
            </a:r>
            <a:endParaRPr b="0" lang="en-US" sz="4400" spc="-1" strike="noStrike">
              <a:latin typeface="Arial"/>
            </a:endParaRPr>
          </a:p>
        </p:txBody>
      </p:sp>
      <p:pic>
        <p:nvPicPr>
          <p:cNvPr id="505" name="" descr=""/>
          <p:cNvPicPr/>
          <p:nvPr/>
        </p:nvPicPr>
        <p:blipFill>
          <a:blip r:embed="rId1"/>
          <a:stretch/>
        </p:blipFill>
        <p:spPr>
          <a:xfrm>
            <a:off x="300960" y="1629360"/>
            <a:ext cx="9217080" cy="2932200"/>
          </a:xfrm>
          <a:prstGeom prst="rect">
            <a:avLst/>
          </a:prstGeom>
          <a:ln>
            <a:noFill/>
          </a:ln>
        </p:spPr>
      </p:pic>
      <p:sp>
        <p:nvSpPr>
          <p:cNvPr id="506" name="CustomShape 2"/>
          <p:cNvSpPr/>
          <p:nvPr/>
        </p:nvSpPr>
        <p:spPr>
          <a:xfrm>
            <a:off x="2514960" y="4353480"/>
            <a:ext cx="1244520" cy="651240"/>
          </a:xfrm>
          <a:prstGeom prst="rect">
            <a:avLst/>
          </a:prstGeom>
          <a:solidFill>
            <a:srgbClr val="ffffff"/>
          </a:solidFill>
          <a:ln>
            <a:noFill/>
          </a:ln>
        </p:spPr>
        <p:style>
          <a:lnRef idx="0"/>
          <a:fillRef idx="0"/>
          <a:effectRef idx="0"/>
          <a:fontRef idx="minor"/>
        </p:style>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 descr=""/>
          <p:cNvPicPr/>
          <p:nvPr/>
        </p:nvPicPr>
        <p:blipFill>
          <a:blip r:embed="rId1"/>
          <a:stretch/>
        </p:blipFill>
        <p:spPr>
          <a:xfrm>
            <a:off x="-9000" y="4316040"/>
            <a:ext cx="10094760" cy="1014480"/>
          </a:xfrm>
          <a:prstGeom prst="rect">
            <a:avLst/>
          </a:prstGeom>
          <a:ln>
            <a:noFill/>
          </a:ln>
        </p:spPr>
      </p:pic>
      <p:sp>
        <p:nvSpPr>
          <p:cNvPr id="410"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Author and license</a:t>
            </a:r>
            <a:endParaRPr b="0" lang="en-US" sz="4400" spc="-1" strike="noStrike">
              <a:latin typeface="Arial"/>
            </a:endParaRPr>
          </a:p>
        </p:txBody>
      </p:sp>
      <p:sp>
        <p:nvSpPr>
          <p:cNvPr id="411" name="CustomShape 2"/>
          <p:cNvSpPr/>
          <p:nvPr/>
        </p:nvSpPr>
        <p:spPr>
          <a:xfrm>
            <a:off x="50400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Author</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Jason Kridner</a:t>
            </a:r>
            <a:br/>
            <a:r>
              <a:rPr b="0" lang="en-US" sz="2800" spc="-1" strike="noStrike">
                <a:latin typeface="Arial"/>
              </a:rPr>
              <a:t>Co-founder BeagleBoard.org, Texas Instruments Sitara apps</a:t>
            </a:r>
            <a:br/>
            <a:r>
              <a:rPr b="0" lang="en-US" sz="2800" spc="-1" strike="noStrike" u="sng">
                <a:solidFill>
                  <a:srgbClr val="0000ff"/>
                </a:solidFill>
                <a:uFillTx/>
                <a:latin typeface="Arial"/>
                <a:hlinkClick r:id="rId2"/>
              </a:rPr>
              <a:t>https://beagleboard.org/about</a:t>
            </a:r>
            <a:r>
              <a:rPr b="0" lang="en-US" sz="2800" spc="-1" strike="noStrike">
                <a:solidFill>
                  <a:srgbClr val="0000ff"/>
                </a:solidFill>
                <a:latin typeface="Arial"/>
              </a:rPr>
              <a:t> </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0000ff"/>
                </a:solidFill>
                <a:latin typeface="Arial"/>
              </a:rPr>
              <a:t>License</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solidFill>
                  <a:srgbClr val="0000ff"/>
                </a:solidFill>
                <a:latin typeface="Arial"/>
              </a:rPr>
              <a:t>Creative Commons Attribution – Share Alike 4.0</a:t>
            </a:r>
            <a:br/>
            <a:r>
              <a:rPr b="0" lang="en-US" sz="2800" spc="-1" strike="noStrike" u="sng">
                <a:solidFill>
                  <a:srgbClr val="0000ff"/>
                </a:solidFill>
                <a:uFillTx/>
                <a:latin typeface="Arial"/>
                <a:hlinkClick r:id="rId3"/>
              </a:rPr>
              <a:t>https://creativecommons.org/licenses/by-sa/4.0/</a:t>
            </a:r>
            <a:endParaRPr b="0" lang="en-US" sz="2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I2C sensor</a:t>
            </a:r>
            <a:endParaRPr b="0" lang="en-US" sz="4400" spc="-1" strike="noStrike">
              <a:latin typeface="Arial"/>
            </a:endParaRPr>
          </a:p>
        </p:txBody>
      </p:sp>
      <p:pic>
        <p:nvPicPr>
          <p:cNvPr id="508" name="" descr=""/>
          <p:cNvPicPr/>
          <p:nvPr/>
        </p:nvPicPr>
        <p:blipFill>
          <a:blip r:embed="rId1"/>
          <a:stretch/>
        </p:blipFill>
        <p:spPr>
          <a:xfrm>
            <a:off x="1637280" y="960840"/>
            <a:ext cx="7101360" cy="4327560"/>
          </a:xfrm>
          <a:prstGeom prst="rect">
            <a:avLst/>
          </a:prstGeom>
          <a:ln>
            <a:noFill/>
          </a:ln>
        </p:spPr>
      </p:pic>
      <p:sp>
        <p:nvSpPr>
          <p:cNvPr id="509" name="CustomShape 2"/>
          <p:cNvSpPr/>
          <p:nvPr/>
        </p:nvSpPr>
        <p:spPr>
          <a:xfrm>
            <a:off x="3484080" y="4838040"/>
            <a:ext cx="1244520" cy="651240"/>
          </a:xfrm>
          <a:prstGeom prst="rect">
            <a:avLst/>
          </a:prstGeom>
          <a:solidFill>
            <a:srgbClr val="ffffff"/>
          </a:solidFill>
          <a:ln>
            <a:noFill/>
          </a:ln>
        </p:spPr>
        <p:style>
          <a:lnRef idx="0"/>
          <a:fillRef idx="0"/>
          <a:effectRef idx="0"/>
          <a:fontRef idx="minor"/>
        </p:style>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mikroBus header</a:t>
            </a:r>
            <a:endParaRPr b="0" lang="en-US" sz="4400" spc="-1" strike="noStrike">
              <a:latin typeface="Arial"/>
            </a:endParaRPr>
          </a:p>
        </p:txBody>
      </p:sp>
      <p:pic>
        <p:nvPicPr>
          <p:cNvPr id="511" name="" descr=""/>
          <p:cNvPicPr/>
          <p:nvPr/>
        </p:nvPicPr>
        <p:blipFill>
          <a:blip r:embed="rId1"/>
          <a:srcRect l="17555" t="22443" r="17120" b="20381"/>
          <a:stretch/>
        </p:blipFill>
        <p:spPr>
          <a:xfrm>
            <a:off x="902160" y="1199880"/>
            <a:ext cx="7812000" cy="3845520"/>
          </a:xfrm>
          <a:prstGeom prst="rect">
            <a:avLst/>
          </a:prstGeom>
          <a:ln>
            <a:noFill/>
          </a:ln>
        </p:spPr>
      </p:pic>
      <p:sp>
        <p:nvSpPr>
          <p:cNvPr id="512" name="CustomShape 2"/>
          <p:cNvSpPr/>
          <p:nvPr/>
        </p:nvSpPr>
        <p:spPr>
          <a:xfrm>
            <a:off x="384480" y="4629240"/>
            <a:ext cx="1244520" cy="651240"/>
          </a:xfrm>
          <a:prstGeom prst="rect">
            <a:avLst/>
          </a:prstGeom>
          <a:solidFill>
            <a:srgbClr val="ffffff"/>
          </a:solidFill>
          <a:ln>
            <a:noFill/>
          </a:ln>
        </p:spPr>
        <p:style>
          <a:lnRef idx="0"/>
          <a:fillRef idx="0"/>
          <a:effectRef idx="0"/>
          <a:fontRef idx="minor"/>
        </p:style>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USB host</a:t>
            </a:r>
            <a:endParaRPr b="0" lang="en-US" sz="4400" spc="-1" strike="noStrike">
              <a:latin typeface="Arial"/>
            </a:endParaRPr>
          </a:p>
        </p:txBody>
      </p:sp>
      <p:pic>
        <p:nvPicPr>
          <p:cNvPr id="514" name="" descr=""/>
          <p:cNvPicPr/>
          <p:nvPr/>
        </p:nvPicPr>
        <p:blipFill>
          <a:blip r:embed="rId1"/>
          <a:srcRect l="8130" t="19902" r="967" b="27251"/>
          <a:stretch/>
        </p:blipFill>
        <p:spPr>
          <a:xfrm>
            <a:off x="314280" y="1448280"/>
            <a:ext cx="9326520" cy="3049200"/>
          </a:xfrm>
          <a:prstGeom prst="rect">
            <a:avLst/>
          </a:prstGeom>
          <a:ln>
            <a:noFill/>
          </a:ln>
        </p:spPr>
      </p:pic>
      <p:sp>
        <p:nvSpPr>
          <p:cNvPr id="515" name="CustomShape 2"/>
          <p:cNvSpPr/>
          <p:nvPr/>
        </p:nvSpPr>
        <p:spPr>
          <a:xfrm>
            <a:off x="3291840" y="1295280"/>
            <a:ext cx="3918240" cy="651240"/>
          </a:xfrm>
          <a:prstGeom prst="rect">
            <a:avLst/>
          </a:prstGeom>
          <a:solidFill>
            <a:srgbClr val="ffffff"/>
          </a:solidFill>
          <a:ln>
            <a:noFill/>
          </a:ln>
        </p:spPr>
        <p:style>
          <a:lnRef idx="0"/>
          <a:fillRef idx="0"/>
          <a:effectRef idx="0"/>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TechLab board image</a:t>
            </a:r>
            <a:endParaRPr b="0" lang="en-US" sz="4400" spc="-1" strike="noStrike">
              <a:latin typeface="Arial"/>
            </a:endParaRPr>
          </a:p>
        </p:txBody>
      </p:sp>
      <p:pic>
        <p:nvPicPr>
          <p:cNvPr id="517" name="" descr=""/>
          <p:cNvPicPr/>
          <p:nvPr/>
        </p:nvPicPr>
        <p:blipFill>
          <a:blip r:embed="rId1"/>
          <a:stretch/>
        </p:blipFill>
        <p:spPr>
          <a:xfrm>
            <a:off x="690120" y="1036080"/>
            <a:ext cx="8518320" cy="453672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Developer experience</a:t>
            </a:r>
            <a:endParaRPr b="0" lang="en-US" sz="4400" spc="-1" strike="noStrike">
              <a:latin typeface="Arial"/>
            </a:endParaRPr>
          </a:p>
        </p:txBody>
      </p:sp>
      <p:sp>
        <p:nvSpPr>
          <p:cNvPr id="519" name="CustomShape 2"/>
          <p:cNvSpPr/>
          <p:nvPr/>
        </p:nvSpPr>
        <p:spPr>
          <a:xfrm>
            <a:off x="503640" y="1326600"/>
            <a:ext cx="9068040" cy="328716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Customized Debian images – </a:t>
            </a:r>
            <a:r>
              <a:rPr b="0" lang="en-US" sz="3200" spc="-1" strike="noStrike" u="sng">
                <a:solidFill>
                  <a:srgbClr val="0000ff"/>
                </a:solidFill>
                <a:uFillTx/>
                <a:latin typeface="Arial"/>
                <a:hlinkClick r:id="rId1"/>
              </a:rPr>
              <a:t>bbb.io/latest</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Self-hosted tools for ARMs (A8/M3) and PRUs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Libraries for various high-level languages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Scripts for common tasks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Sources for bootloader, device tree, etc.</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Servers for network-based development</a:t>
            </a:r>
            <a:endParaRPr b="0" lang="en-US" sz="32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See labs in the Handouts</a:t>
            </a:r>
            <a:endParaRPr b="0" lang="en-US" sz="4400" spc="-1" strike="noStrike">
              <a:latin typeface="Arial"/>
            </a:endParaRPr>
          </a:p>
        </p:txBody>
      </p:sp>
      <p:sp>
        <p:nvSpPr>
          <p:cNvPr id="521"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No need to program the microSD card</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The link is for your reference. This is already done for you.</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Do the first 4 labs </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t>
            </a:r>
            <a:r>
              <a:rPr b="0" lang="en-US" sz="2800" spc="-1" strike="noStrike">
                <a:latin typeface="Arial"/>
              </a:rPr>
              <a:t>Blink PocketBeagle on-board USRx LED”</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t>
            </a:r>
            <a:r>
              <a:rPr b="0" lang="en-US" sz="2800" spc="-1" strike="noStrike">
                <a:latin typeface="Arial"/>
              </a:rPr>
              <a:t>Read a button”</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t>
            </a:r>
            <a:r>
              <a:rPr b="0" lang="en-US" sz="2800" spc="-1" strike="noStrike">
                <a:latin typeface="Arial"/>
              </a:rPr>
              <a:t>Read an analog sensor”</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t>
            </a:r>
            <a:r>
              <a:rPr b="0" lang="en-US" sz="2800" spc="-1" strike="noStrike">
                <a:latin typeface="Arial"/>
              </a:rPr>
              <a:t>Fade an LED”</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I will interrupt with hints and discussion at intervals</a:t>
            </a:r>
            <a:endParaRPr b="0" lang="en-US" sz="32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a:off x="503640" y="1326240"/>
            <a:ext cx="9068400" cy="3287520"/>
          </a:xfrm>
          <a:prstGeom prst="rect">
            <a:avLst/>
          </a:prstGeom>
          <a:noFill/>
          <a:ln>
            <a:noFill/>
          </a:ln>
        </p:spPr>
        <p:txBody>
          <a:bodyPr lIns="0" rIns="0" tIns="0" bIns="0" anchor="ctr"/>
          <a:p>
            <a:pPr algn="ctr"/>
            <a:r>
              <a:rPr b="0" lang="en-US" sz="3200" spc="-1" strike="noStrike">
                <a:latin typeface="Arial"/>
              </a:rPr>
              <a:t>Walk me through the getting started process</a:t>
            </a:r>
            <a:endParaRPr b="0" lang="en-US" sz="32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Single cable development</a:t>
            </a:r>
            <a:endParaRPr b="0" lang="en-US" sz="4400" spc="-1" strike="noStrike">
              <a:latin typeface="Arial"/>
            </a:endParaRPr>
          </a:p>
        </p:txBody>
      </p:sp>
      <p:sp>
        <p:nvSpPr>
          <p:cNvPr id="524" name="CustomShape 2"/>
          <p:cNvSpPr/>
          <p:nvPr/>
        </p:nvSpPr>
        <p:spPr>
          <a:xfrm>
            <a:off x="503640" y="1326240"/>
            <a:ext cx="608004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Power, network, develop</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You can add a network and power many other ways</a:t>
            </a:r>
            <a:endParaRPr b="0" lang="en-US" sz="3200" spc="-1" strike="noStrike">
              <a:latin typeface="Arial"/>
            </a:endParaRPr>
          </a:p>
        </p:txBody>
      </p:sp>
      <p:pic>
        <p:nvPicPr>
          <p:cNvPr id="525" name="" descr=""/>
          <p:cNvPicPr/>
          <p:nvPr/>
        </p:nvPicPr>
        <p:blipFill>
          <a:blip r:embed="rId1"/>
          <a:stretch/>
        </p:blipFill>
        <p:spPr>
          <a:xfrm>
            <a:off x="6640560" y="1111680"/>
            <a:ext cx="2894400" cy="4245840"/>
          </a:xfrm>
          <a:prstGeom prst="rect">
            <a:avLst/>
          </a:prstGeom>
          <a:ln>
            <a:noFill/>
          </a:ln>
        </p:spPr>
      </p:pic>
      <p:pic>
        <p:nvPicPr>
          <p:cNvPr id="526" name="" descr=""/>
          <p:cNvPicPr/>
          <p:nvPr/>
        </p:nvPicPr>
        <p:blipFill>
          <a:blip r:embed="rId2"/>
          <a:stretch/>
        </p:blipFill>
        <p:spPr>
          <a:xfrm>
            <a:off x="1428480" y="3125520"/>
            <a:ext cx="4277520" cy="2404080"/>
          </a:xfrm>
          <a:prstGeom prst="rect">
            <a:avLst/>
          </a:prstGeom>
          <a:ln>
            <a:noFill/>
          </a:ln>
        </p:spPr>
      </p:pic>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Download image</a:t>
            </a:r>
            <a:endParaRPr b="0" lang="en-US" sz="4400" spc="-1" strike="noStrike">
              <a:latin typeface="Arial"/>
            </a:endParaRPr>
          </a:p>
        </p:txBody>
      </p:sp>
      <p:pic>
        <p:nvPicPr>
          <p:cNvPr id="528" name="" descr=""/>
          <p:cNvPicPr/>
          <p:nvPr/>
        </p:nvPicPr>
        <p:blipFill>
          <a:blip r:embed="rId1"/>
          <a:stretch/>
        </p:blipFill>
        <p:spPr>
          <a:xfrm>
            <a:off x="1654200" y="1085040"/>
            <a:ext cx="6157080" cy="428904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9" name="" descr=""/>
          <p:cNvPicPr/>
          <p:nvPr/>
        </p:nvPicPr>
        <p:blipFill>
          <a:blip r:embed="rId1"/>
          <a:stretch/>
        </p:blipFill>
        <p:spPr>
          <a:xfrm>
            <a:off x="760320" y="1740600"/>
            <a:ext cx="8571960" cy="2199600"/>
          </a:xfrm>
          <a:prstGeom prst="rect">
            <a:avLst/>
          </a:prstGeom>
          <a:ln>
            <a:noFill/>
          </a:ln>
        </p:spPr>
      </p:pic>
      <p:sp>
        <p:nvSpPr>
          <p:cNvPr id="530"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Write image to microSD with Etcher</a:t>
            </a:r>
            <a:endParaRPr b="0" lang="en-US" sz="44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Outline</a:t>
            </a:r>
            <a:endParaRPr b="0" lang="en-US" sz="4400" spc="-1" strike="noStrike">
              <a:latin typeface="Arial"/>
            </a:endParaRPr>
          </a:p>
        </p:txBody>
      </p:sp>
      <p:sp>
        <p:nvSpPr>
          <p:cNvPr id="413" name="CustomShape 2"/>
          <p:cNvSpPr/>
          <p:nvPr/>
        </p:nvSpPr>
        <p:spPr>
          <a:xfrm>
            <a:off x="1371600" y="1326240"/>
            <a:ext cx="713196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BeagleBoard.org, PocketBeagle and BaconBits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Developer experience</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Command-line and shell script</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JavaScript and Python</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C/C++</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C on PRUs</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Project examples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Labs</a:t>
            </a:r>
            <a:endParaRPr b="0" lang="en-US" sz="32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Insert microSD and boot</a:t>
            </a:r>
            <a:endParaRPr b="0" lang="en-US" sz="4400" spc="-1" strike="noStrike">
              <a:latin typeface="Arial"/>
            </a:endParaRPr>
          </a:p>
        </p:txBody>
      </p:sp>
      <p:pic>
        <p:nvPicPr>
          <p:cNvPr id="532" name="" descr=""/>
          <p:cNvPicPr/>
          <p:nvPr/>
        </p:nvPicPr>
        <p:blipFill>
          <a:blip r:embed="rId1"/>
          <a:stretch/>
        </p:blipFill>
        <p:spPr>
          <a:xfrm>
            <a:off x="580680" y="1778400"/>
            <a:ext cx="4285440" cy="2809080"/>
          </a:xfrm>
          <a:prstGeom prst="rect">
            <a:avLst/>
          </a:prstGeom>
          <a:ln>
            <a:noFill/>
          </a:ln>
        </p:spPr>
      </p:pic>
      <p:pic>
        <p:nvPicPr>
          <p:cNvPr id="533" name="" descr=""/>
          <p:cNvPicPr/>
          <p:nvPr/>
        </p:nvPicPr>
        <p:blipFill>
          <a:blip r:embed="rId2"/>
          <a:stretch/>
        </p:blipFill>
        <p:spPr>
          <a:xfrm>
            <a:off x="5176080" y="1427400"/>
            <a:ext cx="4285440" cy="356148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Connect to the USB network</a:t>
            </a:r>
            <a:endParaRPr b="0" lang="en-US" sz="4400" spc="-1" strike="noStrike">
              <a:latin typeface="Arial"/>
            </a:endParaRPr>
          </a:p>
        </p:txBody>
      </p:sp>
      <p:pic>
        <p:nvPicPr>
          <p:cNvPr id="535" name="" descr=""/>
          <p:cNvPicPr/>
          <p:nvPr/>
        </p:nvPicPr>
        <p:blipFill>
          <a:blip r:embed="rId1"/>
          <a:stretch/>
        </p:blipFill>
        <p:spPr>
          <a:xfrm>
            <a:off x="325800" y="1821600"/>
            <a:ext cx="4226760" cy="2437200"/>
          </a:xfrm>
          <a:prstGeom prst="rect">
            <a:avLst/>
          </a:prstGeom>
          <a:ln>
            <a:noFill/>
          </a:ln>
        </p:spPr>
      </p:pic>
      <p:pic>
        <p:nvPicPr>
          <p:cNvPr id="536" name="" descr=""/>
          <p:cNvPicPr/>
          <p:nvPr/>
        </p:nvPicPr>
        <p:blipFill>
          <a:blip r:embed="rId2"/>
          <a:stretch/>
        </p:blipFill>
        <p:spPr>
          <a:xfrm>
            <a:off x="4753800" y="1832400"/>
            <a:ext cx="4870800" cy="257580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Open the IDE</a:t>
            </a:r>
            <a:endParaRPr b="0" lang="en-US" sz="4400" spc="-1" strike="noStrike">
              <a:latin typeface="Arial"/>
            </a:endParaRPr>
          </a:p>
        </p:txBody>
      </p:sp>
      <p:pic>
        <p:nvPicPr>
          <p:cNvPr id="538" name="" descr=""/>
          <p:cNvPicPr/>
          <p:nvPr/>
        </p:nvPicPr>
        <p:blipFill>
          <a:blip r:embed="rId1"/>
          <a:stretch/>
        </p:blipFill>
        <p:spPr>
          <a:xfrm>
            <a:off x="1436760" y="1260360"/>
            <a:ext cx="6942960" cy="390204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TextShape 1"/>
          <p:cNvSpPr txBox="1"/>
          <p:nvPr/>
        </p:nvSpPr>
        <p:spPr>
          <a:xfrm>
            <a:off x="503640" y="1326240"/>
            <a:ext cx="9068400" cy="3287520"/>
          </a:xfrm>
          <a:prstGeom prst="rect">
            <a:avLst/>
          </a:prstGeom>
          <a:noFill/>
          <a:ln>
            <a:noFill/>
          </a:ln>
        </p:spPr>
        <p:txBody>
          <a:bodyPr lIns="0" rIns="0" tIns="0" bIns="0" anchor="ctr"/>
          <a:p>
            <a:pPr algn="ctr"/>
            <a:r>
              <a:rPr b="0" lang="en-US" sz="3200" spc="-1" strike="noStrike">
                <a:latin typeface="Arial"/>
              </a:rPr>
              <a:t>OK, how is this working?</a:t>
            </a:r>
            <a:endParaRPr b="0" lang="en-US" sz="32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USB gadgets</a:t>
            </a:r>
            <a:endParaRPr b="0" lang="en-US" sz="4400" spc="-1" strike="noStrike">
              <a:latin typeface="Arial"/>
            </a:endParaRPr>
          </a:p>
        </p:txBody>
      </p:sp>
      <p:sp>
        <p:nvSpPr>
          <p:cNvPr id="541"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Linux name for device/slave drivers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ie., when not host</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USB devices have “classes”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Mass storage</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Camera</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Audio</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Printer</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t>
            </a:r>
            <a:r>
              <a:rPr b="0" lang="en-US" sz="2800" spc="-1" strike="noStrike">
                <a:latin typeface="Arial"/>
              </a:rPr>
              <a:t>HID” or human-interface device like mouse and keyboard</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Communications</a:t>
            </a:r>
            <a:endParaRPr b="0" lang="en-US" sz="2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USB gadgets</a:t>
            </a:r>
            <a:endParaRPr b="0" lang="en-US" sz="4400" spc="-1" strike="noStrike">
              <a:latin typeface="Arial"/>
            </a:endParaRPr>
          </a:p>
        </p:txBody>
      </p:sp>
      <p:sp>
        <p:nvSpPr>
          <p:cNvPr id="543"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Default image USB gadgets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Virtual mass storage</a:t>
            </a:r>
            <a:endParaRPr b="0" lang="en-US" sz="2800" spc="-1" strike="noStrike">
              <a:latin typeface="Arial"/>
            </a:endParaRPr>
          </a:p>
          <a:p>
            <a:pPr lvl="2" marL="1296000" indent="-287640">
              <a:lnSpc>
                <a:spcPct val="100000"/>
              </a:lnSpc>
              <a:spcBef>
                <a:spcPts val="848"/>
              </a:spcBef>
              <a:buClr>
                <a:srgbClr val="000000"/>
              </a:buClr>
              <a:buSzPct val="45000"/>
              <a:buFont typeface="Wingdings" charset="2"/>
              <a:buChar char=""/>
            </a:pPr>
            <a:r>
              <a:rPr b="0" lang="en-US" sz="2400" spc="-1" strike="noStrike">
                <a:latin typeface="Arial"/>
              </a:rPr>
              <a:t>Serves you up README.htm</a:t>
            </a:r>
            <a:endParaRPr b="0" lang="en-US" sz="24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Virtual serial</a:t>
            </a:r>
            <a:endParaRPr b="0" lang="en-US" sz="2800" spc="-1" strike="noStrike">
              <a:latin typeface="Arial"/>
            </a:endParaRPr>
          </a:p>
          <a:p>
            <a:pPr lvl="2" marL="1296000" indent="-287640">
              <a:lnSpc>
                <a:spcPct val="100000"/>
              </a:lnSpc>
              <a:spcBef>
                <a:spcPts val="848"/>
              </a:spcBef>
              <a:buClr>
                <a:srgbClr val="000000"/>
              </a:buClr>
              <a:buSzPct val="45000"/>
              <a:buFont typeface="Wingdings" charset="2"/>
              <a:buChar char=""/>
            </a:pPr>
            <a:r>
              <a:rPr b="0" lang="en-US" sz="2400" spc="-1" strike="noStrike">
                <a:latin typeface="Arial"/>
              </a:rPr>
              <a:t>Provides access to console after kernel boot</a:t>
            </a:r>
            <a:endParaRPr b="0" lang="en-US" sz="24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Virtual network</a:t>
            </a:r>
            <a:endParaRPr b="0" lang="en-US" sz="2800" spc="-1" strike="noStrike">
              <a:latin typeface="Arial"/>
            </a:endParaRPr>
          </a:p>
          <a:p>
            <a:pPr lvl="2" marL="1296000" indent="-287640">
              <a:lnSpc>
                <a:spcPct val="100000"/>
              </a:lnSpc>
              <a:spcBef>
                <a:spcPts val="848"/>
              </a:spcBef>
              <a:buClr>
                <a:srgbClr val="000000"/>
              </a:buClr>
              <a:buSzPct val="45000"/>
              <a:buFont typeface="Wingdings" charset="2"/>
              <a:buChar char=""/>
            </a:pPr>
            <a:r>
              <a:rPr b="0" lang="en-US" sz="2400" spc="-1" strike="noStrike">
                <a:latin typeface="Arial"/>
              </a:rPr>
              <a:t>Enables access to ssh and web servers</a:t>
            </a:r>
            <a:endParaRPr b="0" lang="en-US" sz="24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Device Tree</a:t>
            </a:r>
            <a:endParaRPr b="0" lang="en-US" sz="4400" spc="-1" strike="noStrike">
              <a:latin typeface="Arial"/>
            </a:endParaRPr>
          </a:p>
        </p:txBody>
      </p:sp>
      <p:sp>
        <p:nvSpPr>
          <p:cNvPr id="545"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See kernel documentation for bindings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u="sng">
                <a:uFillTx/>
                <a:latin typeface="Arial"/>
                <a:hlinkClick r:id="rId1"/>
              </a:rPr>
              <a:t>devicetree/bindings/eeprom/eeprom.txt</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Local copies enable you to extend on the fly</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u="sng">
                <a:uFillTx/>
                <a:latin typeface="Arial"/>
                <a:hlinkClick r:id="rId2"/>
              </a:rPr>
              <a:t>/opt/source/dtb-4.14-ti</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u="sng">
                <a:uFillTx/>
                <a:latin typeface="Arial"/>
                <a:hlinkClick r:id="rId3"/>
              </a:rPr>
              <a:t>/opt/source/bb.org-overlays</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Overlays loaded in u-boot, but also possible via kernel configfs </a:t>
            </a:r>
            <a:endParaRPr b="0" lang="en-US" sz="32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6212880" y="4244760"/>
            <a:ext cx="893160" cy="883440"/>
          </a:xfrm>
          <a:prstGeom prst="rect">
            <a:avLst/>
          </a:prstGeom>
          <a:solidFill>
            <a:srgbClr val="e9edee"/>
          </a:solidFill>
          <a:ln w="9360">
            <a:solidFill>
              <a:srgbClr val="1a1a1a"/>
            </a:solidFill>
            <a:round/>
          </a:ln>
        </p:spPr>
        <p:style>
          <a:lnRef idx="0"/>
          <a:fillRef idx="0"/>
          <a:effectRef idx="0"/>
          <a:fontRef idx="minor"/>
        </p:style>
      </p:sp>
      <p:sp>
        <p:nvSpPr>
          <p:cNvPr id="547" name="CustomShape 2"/>
          <p:cNvSpPr/>
          <p:nvPr/>
        </p:nvSpPr>
        <p:spPr>
          <a:xfrm>
            <a:off x="6281640" y="4749120"/>
            <a:ext cx="755640" cy="31500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overlay</a:t>
            </a:r>
            <a:endParaRPr b="0" lang="en-US" sz="1400" spc="-1" strike="noStrike">
              <a:latin typeface="Arial"/>
            </a:endParaRPr>
          </a:p>
        </p:txBody>
      </p:sp>
      <p:sp>
        <p:nvSpPr>
          <p:cNvPr id="548" name="CustomShape 3"/>
          <p:cNvSpPr/>
          <p:nvPr/>
        </p:nvSpPr>
        <p:spPr>
          <a:xfrm>
            <a:off x="1060200" y="3664080"/>
            <a:ext cx="893160" cy="883440"/>
          </a:xfrm>
          <a:prstGeom prst="rect">
            <a:avLst/>
          </a:prstGeom>
          <a:solidFill>
            <a:srgbClr val="e9edee"/>
          </a:solidFill>
          <a:ln w="9360">
            <a:solidFill>
              <a:srgbClr val="1a1a1a"/>
            </a:solidFill>
            <a:round/>
          </a:ln>
        </p:spPr>
        <p:style>
          <a:lnRef idx="0"/>
          <a:fillRef idx="0"/>
          <a:effectRef idx="0"/>
          <a:fontRef idx="minor"/>
        </p:style>
      </p:sp>
      <p:sp>
        <p:nvSpPr>
          <p:cNvPr id="549" name="CustomShape 4"/>
          <p:cNvSpPr/>
          <p:nvPr/>
        </p:nvSpPr>
        <p:spPr>
          <a:xfrm>
            <a:off x="2592360" y="3668760"/>
            <a:ext cx="893160" cy="883440"/>
          </a:xfrm>
          <a:prstGeom prst="rect">
            <a:avLst/>
          </a:prstGeom>
          <a:solidFill>
            <a:srgbClr val="e9edee"/>
          </a:solidFill>
          <a:ln w="9360">
            <a:solidFill>
              <a:srgbClr val="1a1a1a"/>
            </a:solidFill>
            <a:round/>
          </a:ln>
        </p:spPr>
        <p:style>
          <a:lnRef idx="0"/>
          <a:fillRef idx="0"/>
          <a:effectRef idx="0"/>
          <a:fontRef idx="minor"/>
        </p:style>
      </p:sp>
      <p:sp>
        <p:nvSpPr>
          <p:cNvPr id="550" name="CustomShape 5"/>
          <p:cNvSpPr/>
          <p:nvPr/>
        </p:nvSpPr>
        <p:spPr>
          <a:xfrm>
            <a:off x="4124880" y="3668760"/>
            <a:ext cx="893160" cy="883440"/>
          </a:xfrm>
          <a:prstGeom prst="rect">
            <a:avLst/>
          </a:prstGeom>
          <a:solidFill>
            <a:srgbClr val="e9edee"/>
          </a:solidFill>
          <a:ln w="9360">
            <a:solidFill>
              <a:srgbClr val="1a1a1a"/>
            </a:solidFill>
            <a:round/>
          </a:ln>
        </p:spPr>
        <p:style>
          <a:lnRef idx="0"/>
          <a:fillRef idx="0"/>
          <a:effectRef idx="0"/>
          <a:fontRef idx="minor"/>
        </p:style>
      </p:sp>
      <p:sp>
        <p:nvSpPr>
          <p:cNvPr id="551" name="CustomShape 6"/>
          <p:cNvSpPr/>
          <p:nvPr/>
        </p:nvSpPr>
        <p:spPr>
          <a:xfrm>
            <a:off x="2130480" y="4037400"/>
            <a:ext cx="308880" cy="117720"/>
          </a:xfrm>
          <a:prstGeom prst="rightArrow">
            <a:avLst>
              <a:gd name="adj1" fmla="val 50000"/>
              <a:gd name="adj2" fmla="val 50000"/>
            </a:avLst>
          </a:prstGeom>
          <a:solidFill>
            <a:srgbClr val="e9edee"/>
          </a:solidFill>
          <a:ln w="9360">
            <a:solidFill>
              <a:srgbClr val="1a1a1a"/>
            </a:solidFill>
            <a:round/>
          </a:ln>
        </p:spPr>
        <p:style>
          <a:lnRef idx="0"/>
          <a:fillRef idx="0"/>
          <a:effectRef idx="0"/>
          <a:fontRef idx="minor"/>
        </p:style>
      </p:sp>
      <p:sp>
        <p:nvSpPr>
          <p:cNvPr id="552" name="CustomShape 7"/>
          <p:cNvSpPr/>
          <p:nvPr/>
        </p:nvSpPr>
        <p:spPr>
          <a:xfrm>
            <a:off x="3642120" y="4037400"/>
            <a:ext cx="308880" cy="117720"/>
          </a:xfrm>
          <a:prstGeom prst="rightArrow">
            <a:avLst>
              <a:gd name="adj1" fmla="val 50000"/>
              <a:gd name="adj2" fmla="val 50000"/>
            </a:avLst>
          </a:prstGeom>
          <a:solidFill>
            <a:srgbClr val="e9edee"/>
          </a:solidFill>
          <a:ln w="9360">
            <a:solidFill>
              <a:srgbClr val="1a1a1a"/>
            </a:solidFill>
            <a:round/>
          </a:ln>
        </p:spPr>
        <p:style>
          <a:lnRef idx="0"/>
          <a:fillRef idx="0"/>
          <a:effectRef idx="0"/>
          <a:fontRef idx="minor"/>
        </p:style>
      </p:sp>
      <p:sp>
        <p:nvSpPr>
          <p:cNvPr id="553" name="TextShape 8"/>
          <p:cNvSpPr txBox="1"/>
          <p:nvPr/>
        </p:nvSpPr>
        <p:spPr>
          <a:xfrm>
            <a:off x="503640" y="226080"/>
            <a:ext cx="9069120" cy="946080"/>
          </a:xfrm>
          <a:prstGeom prst="rect">
            <a:avLst/>
          </a:prstGeom>
          <a:noFill/>
          <a:ln>
            <a:noFill/>
          </a:ln>
        </p:spPr>
        <p:txBody>
          <a:bodyPr lIns="0" rIns="0" tIns="0" bIns="0" anchor="ctr"/>
          <a:p>
            <a:pPr algn="ctr"/>
            <a:r>
              <a:rPr b="0" lang="en-US" sz="4400" spc="-1" strike="noStrike">
                <a:latin typeface="Arial"/>
              </a:rPr>
              <a:t>Boot summary</a:t>
            </a:r>
            <a:endParaRPr b="0" lang="en-US" sz="4400" spc="-1" strike="noStrike">
              <a:latin typeface="Arial"/>
            </a:endParaRPr>
          </a:p>
        </p:txBody>
      </p:sp>
      <p:sp>
        <p:nvSpPr>
          <p:cNvPr id="554" name="CustomShape 9"/>
          <p:cNvSpPr/>
          <p:nvPr/>
        </p:nvSpPr>
        <p:spPr>
          <a:xfrm>
            <a:off x="1128960" y="3732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ROM</a:t>
            </a:r>
            <a:endParaRPr b="0" lang="en-US" sz="1400" spc="-1" strike="noStrike">
              <a:latin typeface="Arial"/>
            </a:endParaRPr>
          </a:p>
        </p:txBody>
      </p:sp>
      <p:sp>
        <p:nvSpPr>
          <p:cNvPr id="555" name="CustomShape 10"/>
          <p:cNvSpPr/>
          <p:nvPr/>
        </p:nvSpPr>
        <p:spPr>
          <a:xfrm>
            <a:off x="2661120" y="372744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SPL</a:t>
            </a:r>
            <a:endParaRPr b="0" lang="en-US" sz="1400" spc="-1" strike="noStrike">
              <a:latin typeface="Arial"/>
            </a:endParaRPr>
          </a:p>
        </p:txBody>
      </p:sp>
      <p:sp>
        <p:nvSpPr>
          <p:cNvPr id="556" name="CustomShape 11"/>
          <p:cNvSpPr/>
          <p:nvPr/>
        </p:nvSpPr>
        <p:spPr>
          <a:xfrm>
            <a:off x="4193640" y="3732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UBoot</a:t>
            </a:r>
            <a:endParaRPr b="0" lang="en-US" sz="1400" spc="-1" strike="noStrike">
              <a:latin typeface="Arial"/>
            </a:endParaRPr>
          </a:p>
        </p:txBody>
      </p:sp>
      <p:sp>
        <p:nvSpPr>
          <p:cNvPr id="557" name="CustomShape 12"/>
          <p:cNvSpPr/>
          <p:nvPr/>
        </p:nvSpPr>
        <p:spPr>
          <a:xfrm>
            <a:off x="5262120" y="4037400"/>
            <a:ext cx="308880" cy="117720"/>
          </a:xfrm>
          <a:prstGeom prst="rightArrow">
            <a:avLst>
              <a:gd name="adj1" fmla="val 50000"/>
              <a:gd name="adj2" fmla="val 50000"/>
            </a:avLst>
          </a:prstGeom>
          <a:solidFill>
            <a:srgbClr val="e9edee"/>
          </a:solidFill>
          <a:ln w="9360">
            <a:solidFill>
              <a:srgbClr val="1a1a1a"/>
            </a:solidFill>
            <a:round/>
          </a:ln>
        </p:spPr>
        <p:style>
          <a:lnRef idx="0"/>
          <a:fillRef idx="0"/>
          <a:effectRef idx="0"/>
          <a:fontRef idx="minor"/>
        </p:style>
      </p:sp>
      <p:sp>
        <p:nvSpPr>
          <p:cNvPr id="558" name="CustomShape 13"/>
          <p:cNvSpPr/>
          <p:nvPr/>
        </p:nvSpPr>
        <p:spPr>
          <a:xfrm>
            <a:off x="5744880" y="2624760"/>
            <a:ext cx="893160" cy="883440"/>
          </a:xfrm>
          <a:prstGeom prst="rect">
            <a:avLst/>
          </a:prstGeom>
          <a:solidFill>
            <a:srgbClr val="e9edee"/>
          </a:solidFill>
          <a:ln w="9360">
            <a:solidFill>
              <a:srgbClr val="1a1a1a"/>
            </a:solidFill>
            <a:round/>
          </a:ln>
        </p:spPr>
        <p:style>
          <a:lnRef idx="0"/>
          <a:fillRef idx="0"/>
          <a:effectRef idx="0"/>
          <a:fontRef idx="minor"/>
        </p:style>
      </p:sp>
      <p:sp>
        <p:nvSpPr>
          <p:cNvPr id="559" name="CustomShape 14"/>
          <p:cNvSpPr/>
          <p:nvPr/>
        </p:nvSpPr>
        <p:spPr>
          <a:xfrm>
            <a:off x="5813640" y="2688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200" spc="-1" strike="noStrike">
                <a:solidFill>
                  <a:srgbClr val="000000"/>
                </a:solidFill>
                <a:latin typeface="Arial"/>
                <a:ea typeface="Arial"/>
              </a:rPr>
              <a:t>initramfs</a:t>
            </a:r>
            <a:endParaRPr b="0" lang="en-US" sz="1200" spc="-1" strike="noStrike">
              <a:latin typeface="Arial"/>
            </a:endParaRPr>
          </a:p>
        </p:txBody>
      </p:sp>
      <p:sp>
        <p:nvSpPr>
          <p:cNvPr id="560" name="CustomShape 15"/>
          <p:cNvSpPr/>
          <p:nvPr/>
        </p:nvSpPr>
        <p:spPr>
          <a:xfrm>
            <a:off x="5744880" y="1580760"/>
            <a:ext cx="893160" cy="883440"/>
          </a:xfrm>
          <a:prstGeom prst="rect">
            <a:avLst/>
          </a:prstGeom>
          <a:solidFill>
            <a:srgbClr val="e9edee"/>
          </a:solidFill>
          <a:ln w="9360">
            <a:solidFill>
              <a:srgbClr val="1a1a1a"/>
            </a:solidFill>
            <a:round/>
          </a:ln>
        </p:spPr>
        <p:style>
          <a:lnRef idx="0"/>
          <a:fillRef idx="0"/>
          <a:effectRef idx="0"/>
          <a:fontRef idx="minor"/>
        </p:style>
      </p:sp>
      <p:sp>
        <p:nvSpPr>
          <p:cNvPr id="561" name="CustomShape 16"/>
          <p:cNvSpPr/>
          <p:nvPr/>
        </p:nvSpPr>
        <p:spPr>
          <a:xfrm>
            <a:off x="5813640" y="1644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Linux kernel</a:t>
            </a:r>
            <a:endParaRPr b="0" lang="en-US" sz="1400" spc="-1" strike="noStrike">
              <a:latin typeface="Arial"/>
            </a:endParaRPr>
          </a:p>
        </p:txBody>
      </p:sp>
      <p:sp>
        <p:nvSpPr>
          <p:cNvPr id="562" name="CustomShape 17"/>
          <p:cNvSpPr/>
          <p:nvPr/>
        </p:nvSpPr>
        <p:spPr>
          <a:xfrm>
            <a:off x="5960880" y="3956760"/>
            <a:ext cx="893160" cy="883440"/>
          </a:xfrm>
          <a:prstGeom prst="rect">
            <a:avLst/>
          </a:prstGeom>
          <a:solidFill>
            <a:srgbClr val="e9edee"/>
          </a:solidFill>
          <a:ln w="9360">
            <a:solidFill>
              <a:srgbClr val="1a1a1a"/>
            </a:solidFill>
            <a:round/>
          </a:ln>
        </p:spPr>
        <p:style>
          <a:lnRef idx="0"/>
          <a:fillRef idx="0"/>
          <a:effectRef idx="0"/>
          <a:fontRef idx="minor"/>
        </p:style>
      </p:sp>
      <p:sp>
        <p:nvSpPr>
          <p:cNvPr id="563" name="CustomShape 18"/>
          <p:cNvSpPr/>
          <p:nvPr/>
        </p:nvSpPr>
        <p:spPr>
          <a:xfrm>
            <a:off x="6029640" y="4461120"/>
            <a:ext cx="755640" cy="31500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overlay</a:t>
            </a:r>
            <a:endParaRPr b="0" lang="en-US" sz="1400" spc="-1" strike="noStrike">
              <a:latin typeface="Arial"/>
            </a:endParaRPr>
          </a:p>
        </p:txBody>
      </p:sp>
      <p:sp>
        <p:nvSpPr>
          <p:cNvPr id="564" name="CustomShape 19"/>
          <p:cNvSpPr/>
          <p:nvPr/>
        </p:nvSpPr>
        <p:spPr>
          <a:xfrm>
            <a:off x="5744880" y="3668760"/>
            <a:ext cx="893160" cy="883440"/>
          </a:xfrm>
          <a:prstGeom prst="rect">
            <a:avLst/>
          </a:prstGeom>
          <a:solidFill>
            <a:srgbClr val="e9edee"/>
          </a:solidFill>
          <a:ln w="9360">
            <a:solidFill>
              <a:srgbClr val="1a1a1a"/>
            </a:solidFill>
            <a:round/>
          </a:ln>
        </p:spPr>
        <p:style>
          <a:lnRef idx="0"/>
          <a:fillRef idx="0"/>
          <a:effectRef idx="0"/>
          <a:fontRef idx="minor"/>
        </p:style>
      </p:sp>
      <p:sp>
        <p:nvSpPr>
          <p:cNvPr id="565" name="CustomShape 20"/>
          <p:cNvSpPr/>
          <p:nvPr/>
        </p:nvSpPr>
        <p:spPr>
          <a:xfrm>
            <a:off x="5813640" y="3732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Device tree</a:t>
            </a:r>
            <a:endParaRPr b="0" lang="en-US" sz="1400" spc="-1" strike="noStrike">
              <a:latin typeface="Arial"/>
            </a:endParaRPr>
          </a:p>
        </p:txBody>
      </p:sp>
      <p:sp>
        <p:nvSpPr>
          <p:cNvPr id="566" name="CustomShape 21"/>
          <p:cNvSpPr/>
          <p:nvPr/>
        </p:nvSpPr>
        <p:spPr>
          <a:xfrm>
            <a:off x="5057640" y="3552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100" spc="-1" strike="noStrike">
                <a:solidFill>
                  <a:srgbClr val="000000"/>
                </a:solidFill>
                <a:latin typeface="Arial"/>
                <a:ea typeface="Arial"/>
              </a:rPr>
              <a:t>/boot</a:t>
            </a:r>
            <a:br/>
            <a:r>
              <a:rPr b="0" lang="en-US" sz="1100" spc="-1" strike="noStrike">
                <a:solidFill>
                  <a:srgbClr val="000000"/>
                </a:solidFill>
                <a:latin typeface="Arial"/>
                <a:ea typeface="Arial"/>
              </a:rPr>
              <a:t>/uEnv.txt</a:t>
            </a:r>
            <a:endParaRPr b="0" lang="en-US" sz="1100" spc="-1" strike="noStrike">
              <a:latin typeface="Arial"/>
            </a:endParaRPr>
          </a:p>
        </p:txBody>
      </p:sp>
      <p:sp>
        <p:nvSpPr>
          <p:cNvPr id="567" name="CustomShape 22"/>
          <p:cNvSpPr/>
          <p:nvPr/>
        </p:nvSpPr>
        <p:spPr>
          <a:xfrm>
            <a:off x="7976880" y="4244760"/>
            <a:ext cx="893160" cy="883440"/>
          </a:xfrm>
          <a:prstGeom prst="rect">
            <a:avLst/>
          </a:prstGeom>
          <a:solidFill>
            <a:srgbClr val="e9edee"/>
          </a:solidFill>
          <a:ln w="9360">
            <a:solidFill>
              <a:srgbClr val="1a1a1a"/>
            </a:solidFill>
            <a:round/>
          </a:ln>
        </p:spPr>
        <p:style>
          <a:lnRef idx="0"/>
          <a:fillRef idx="0"/>
          <a:effectRef idx="0"/>
          <a:fontRef idx="minor"/>
        </p:style>
      </p:sp>
      <p:sp>
        <p:nvSpPr>
          <p:cNvPr id="568" name="CustomShape 23"/>
          <p:cNvSpPr/>
          <p:nvPr/>
        </p:nvSpPr>
        <p:spPr>
          <a:xfrm>
            <a:off x="8045640" y="4749120"/>
            <a:ext cx="755640" cy="31500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service</a:t>
            </a:r>
            <a:endParaRPr b="0" lang="en-US" sz="1400" spc="-1" strike="noStrike">
              <a:latin typeface="Arial"/>
            </a:endParaRPr>
          </a:p>
        </p:txBody>
      </p:sp>
      <p:sp>
        <p:nvSpPr>
          <p:cNvPr id="569" name="CustomShape 24"/>
          <p:cNvSpPr/>
          <p:nvPr/>
        </p:nvSpPr>
        <p:spPr>
          <a:xfrm>
            <a:off x="7026120" y="4037400"/>
            <a:ext cx="308880" cy="117720"/>
          </a:xfrm>
          <a:prstGeom prst="rightArrow">
            <a:avLst>
              <a:gd name="adj1" fmla="val 50000"/>
              <a:gd name="adj2" fmla="val 50000"/>
            </a:avLst>
          </a:prstGeom>
          <a:solidFill>
            <a:srgbClr val="e9edee"/>
          </a:solidFill>
          <a:ln w="9360">
            <a:solidFill>
              <a:srgbClr val="1a1a1a"/>
            </a:solidFill>
            <a:round/>
          </a:ln>
        </p:spPr>
        <p:style>
          <a:lnRef idx="0"/>
          <a:fillRef idx="0"/>
          <a:effectRef idx="0"/>
          <a:fontRef idx="minor"/>
        </p:style>
      </p:sp>
      <p:sp>
        <p:nvSpPr>
          <p:cNvPr id="570" name="CustomShape 25"/>
          <p:cNvSpPr/>
          <p:nvPr/>
        </p:nvSpPr>
        <p:spPr>
          <a:xfrm>
            <a:off x="7724880" y="3956760"/>
            <a:ext cx="893160" cy="883440"/>
          </a:xfrm>
          <a:prstGeom prst="rect">
            <a:avLst/>
          </a:prstGeom>
          <a:solidFill>
            <a:srgbClr val="e9edee"/>
          </a:solidFill>
          <a:ln w="9360">
            <a:solidFill>
              <a:srgbClr val="1a1a1a"/>
            </a:solidFill>
            <a:round/>
          </a:ln>
        </p:spPr>
        <p:style>
          <a:lnRef idx="0"/>
          <a:fillRef idx="0"/>
          <a:effectRef idx="0"/>
          <a:fontRef idx="minor"/>
        </p:style>
      </p:sp>
      <p:sp>
        <p:nvSpPr>
          <p:cNvPr id="571" name="CustomShape 26"/>
          <p:cNvSpPr/>
          <p:nvPr/>
        </p:nvSpPr>
        <p:spPr>
          <a:xfrm>
            <a:off x="7793640" y="4461120"/>
            <a:ext cx="755640" cy="31500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service</a:t>
            </a:r>
            <a:endParaRPr b="0" lang="en-US" sz="1400" spc="-1" strike="noStrike">
              <a:latin typeface="Arial"/>
            </a:endParaRPr>
          </a:p>
        </p:txBody>
      </p:sp>
      <p:sp>
        <p:nvSpPr>
          <p:cNvPr id="572" name="CustomShape 27"/>
          <p:cNvSpPr/>
          <p:nvPr/>
        </p:nvSpPr>
        <p:spPr>
          <a:xfrm>
            <a:off x="7508880" y="3668760"/>
            <a:ext cx="893160" cy="883440"/>
          </a:xfrm>
          <a:prstGeom prst="rect">
            <a:avLst/>
          </a:prstGeom>
          <a:solidFill>
            <a:srgbClr val="e9edee"/>
          </a:solidFill>
          <a:ln w="9360">
            <a:solidFill>
              <a:srgbClr val="1a1a1a"/>
            </a:solidFill>
            <a:round/>
          </a:ln>
        </p:spPr>
        <p:style>
          <a:lnRef idx="0"/>
          <a:fillRef idx="0"/>
          <a:effectRef idx="0"/>
          <a:fontRef idx="minor"/>
        </p:style>
      </p:sp>
      <p:sp>
        <p:nvSpPr>
          <p:cNvPr id="573" name="CustomShape 28"/>
          <p:cNvSpPr/>
          <p:nvPr/>
        </p:nvSpPr>
        <p:spPr>
          <a:xfrm>
            <a:off x="7577640" y="3732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200" spc="-1" strike="noStrike">
                <a:solidFill>
                  <a:srgbClr val="000000"/>
                </a:solidFill>
                <a:latin typeface="Arial"/>
                <a:ea typeface="Arial"/>
              </a:rPr>
              <a:t>systemd</a:t>
            </a:r>
            <a:endParaRPr b="0" lang="en-US" sz="1200" spc="-1" strike="noStrike">
              <a:latin typeface="Arial"/>
            </a:endParaRPr>
          </a:p>
        </p:txBody>
      </p:sp>
      <p:sp>
        <p:nvSpPr>
          <p:cNvPr id="574" name="CustomShape 29"/>
          <p:cNvSpPr/>
          <p:nvPr/>
        </p:nvSpPr>
        <p:spPr>
          <a:xfrm>
            <a:off x="7508880" y="2624760"/>
            <a:ext cx="893160" cy="883440"/>
          </a:xfrm>
          <a:prstGeom prst="rect">
            <a:avLst/>
          </a:prstGeom>
          <a:solidFill>
            <a:srgbClr val="e9edee"/>
          </a:solidFill>
          <a:ln w="9360">
            <a:solidFill>
              <a:srgbClr val="1a1a1a"/>
            </a:solidFill>
            <a:round/>
          </a:ln>
        </p:spPr>
        <p:style>
          <a:lnRef idx="0"/>
          <a:fillRef idx="0"/>
          <a:effectRef idx="0"/>
          <a:fontRef idx="minor"/>
        </p:style>
      </p:sp>
      <p:sp>
        <p:nvSpPr>
          <p:cNvPr id="575" name="CustomShape 30"/>
          <p:cNvSpPr/>
          <p:nvPr/>
        </p:nvSpPr>
        <p:spPr>
          <a:xfrm>
            <a:off x="7577640" y="2688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200" spc="-1" strike="noStrike">
                <a:solidFill>
                  <a:srgbClr val="000000"/>
                </a:solidFill>
                <a:latin typeface="Arial"/>
                <a:ea typeface="Arial"/>
              </a:rPr>
              <a:t>rootfs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800" spc="-1" strike="noStrike">
                <a:solidFill>
                  <a:srgbClr val="000000"/>
                </a:solidFill>
                <a:latin typeface="Arial"/>
                <a:ea typeface="Arial"/>
              </a:rPr>
              <a:t>/dev</a:t>
            </a:r>
            <a:br/>
            <a:r>
              <a:rPr b="0" lang="en-US" sz="800" spc="-1" strike="noStrike">
                <a:solidFill>
                  <a:srgbClr val="000000"/>
                </a:solidFill>
                <a:latin typeface="Arial"/>
                <a:ea typeface="Arial"/>
              </a:rPr>
              <a:t>/mmcblk0p1</a:t>
            </a:r>
            <a:endParaRPr b="0" lang="en-US" sz="800" spc="-1" strike="noStrike">
              <a:latin typeface="Arial"/>
            </a:endParaRPr>
          </a:p>
        </p:txBody>
      </p:sp>
      <p:sp>
        <p:nvSpPr>
          <p:cNvPr id="576" name="CustomShape 31"/>
          <p:cNvSpPr/>
          <p:nvPr/>
        </p:nvSpPr>
        <p:spPr>
          <a:xfrm>
            <a:off x="1128960" y="3200400"/>
            <a:ext cx="755640" cy="365760"/>
          </a:xfrm>
          <a:prstGeom prst="rect">
            <a:avLst/>
          </a:prstGeom>
          <a:noFill/>
          <a:ln>
            <a:noFill/>
          </a:ln>
        </p:spPr>
        <p:style>
          <a:lnRef idx="0"/>
          <a:fillRef idx="0"/>
          <a:effectRef idx="0"/>
          <a:fontRef idx="minor"/>
        </p:style>
        <p:txBody>
          <a:bodyPr lIns="90000" rIns="90000" tIns="91440" bIns="91440"/>
          <a:p>
            <a:pPr>
              <a:lnSpc>
                <a:spcPct val="100000"/>
              </a:lnSpc>
            </a:pPr>
            <a:r>
              <a:rPr b="0" lang="en-US" sz="1100" spc="-1" strike="noStrike">
                <a:solidFill>
                  <a:srgbClr val="000000"/>
                </a:solidFill>
                <a:latin typeface="Arial"/>
                <a:ea typeface="Arial"/>
              </a:rPr>
              <a:t>sysboot pins </a:t>
            </a:r>
            <a:endParaRPr b="0" lang="en-US" sz="1100" spc="-1" strike="noStrike">
              <a:latin typeface="Arial"/>
            </a:endParaRPr>
          </a:p>
        </p:txBody>
      </p:sp>
      <p:sp>
        <p:nvSpPr>
          <p:cNvPr id="577" name="CustomShape 32"/>
          <p:cNvSpPr/>
          <p:nvPr/>
        </p:nvSpPr>
        <p:spPr>
          <a:xfrm>
            <a:off x="4224960" y="3231360"/>
            <a:ext cx="755640" cy="365760"/>
          </a:xfrm>
          <a:prstGeom prst="rect">
            <a:avLst/>
          </a:prstGeom>
          <a:noFill/>
          <a:ln>
            <a:noFill/>
          </a:ln>
        </p:spPr>
        <p:style>
          <a:lnRef idx="0"/>
          <a:fillRef idx="0"/>
          <a:effectRef idx="0"/>
          <a:fontRef idx="minor"/>
        </p:style>
        <p:txBody>
          <a:bodyPr lIns="90000" rIns="90000" tIns="91440" bIns="91440"/>
          <a:p>
            <a:pPr>
              <a:lnSpc>
                <a:spcPct val="100000"/>
              </a:lnSpc>
            </a:pPr>
            <a:r>
              <a:rPr b="0" lang="en-US" sz="1100" spc="-1" strike="noStrike">
                <a:solidFill>
                  <a:srgbClr val="000000"/>
                </a:solidFill>
                <a:latin typeface="Arial"/>
                <a:ea typeface="Arial"/>
              </a:rPr>
              <a:t>uSD </a:t>
            </a:r>
            <a:br/>
            <a:r>
              <a:rPr b="0" lang="en-US" sz="1100" spc="-1" strike="noStrike">
                <a:solidFill>
                  <a:srgbClr val="000000"/>
                </a:solidFill>
                <a:latin typeface="Arial"/>
                <a:ea typeface="Arial"/>
              </a:rPr>
              <a:t>@384k</a:t>
            </a:r>
            <a:endParaRPr b="0" lang="en-US" sz="1100" spc="-1" strike="noStrike">
              <a:latin typeface="Arial"/>
            </a:endParaRPr>
          </a:p>
        </p:txBody>
      </p:sp>
      <p:sp>
        <p:nvSpPr>
          <p:cNvPr id="578" name="CustomShape 33"/>
          <p:cNvSpPr/>
          <p:nvPr/>
        </p:nvSpPr>
        <p:spPr>
          <a:xfrm>
            <a:off x="2640960" y="3221640"/>
            <a:ext cx="755640" cy="365760"/>
          </a:xfrm>
          <a:prstGeom prst="rect">
            <a:avLst/>
          </a:prstGeom>
          <a:noFill/>
          <a:ln>
            <a:noFill/>
          </a:ln>
        </p:spPr>
        <p:style>
          <a:lnRef idx="0"/>
          <a:fillRef idx="0"/>
          <a:effectRef idx="0"/>
          <a:fontRef idx="minor"/>
        </p:style>
        <p:txBody>
          <a:bodyPr lIns="90000" rIns="90000" tIns="91440" bIns="91440"/>
          <a:p>
            <a:pPr>
              <a:lnSpc>
                <a:spcPct val="100000"/>
              </a:lnSpc>
            </a:pPr>
            <a:r>
              <a:rPr b="0" lang="en-US" sz="1100" spc="-1" strike="noStrike">
                <a:solidFill>
                  <a:srgbClr val="000000"/>
                </a:solidFill>
                <a:latin typeface="Arial"/>
                <a:ea typeface="Arial"/>
              </a:rPr>
              <a:t>uSD </a:t>
            </a:r>
            <a:br/>
            <a:r>
              <a:rPr b="0" lang="en-US" sz="1100" spc="-1" strike="noStrike">
                <a:solidFill>
                  <a:srgbClr val="000000"/>
                </a:solidFill>
                <a:latin typeface="Arial"/>
                <a:ea typeface="Arial"/>
              </a:rPr>
              <a:t>@128k</a:t>
            </a:r>
            <a:endParaRPr b="0" lang="en-US" sz="11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TI AM335x: bootrom </a:t>
            </a:r>
            <a:endParaRPr b="0" lang="en-US" sz="2600" spc="-1" strike="noStrike">
              <a:latin typeface="Arial"/>
            </a:endParaRPr>
          </a:p>
        </p:txBody>
      </p:sp>
      <p:sp>
        <p:nvSpPr>
          <p:cNvPr id="580"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pPr>
            <a:r>
              <a:rPr b="1" lang="en-US" sz="1050" spc="-1" strike="noStrike">
                <a:solidFill>
                  <a:srgbClr val="222222"/>
                </a:solidFill>
                <a:latin typeface="Arial"/>
                <a:ea typeface="Arial"/>
              </a:rPr>
              <a:t>From: </a:t>
            </a:r>
            <a:r>
              <a:rPr b="0" lang="en-US" sz="1050" spc="-1" strike="noStrike">
                <a:solidFill>
                  <a:srgbClr val="222222"/>
                </a:solidFill>
                <a:latin typeface="Arial"/>
                <a:ea typeface="Arial"/>
              </a:rPr>
              <a:t>(</a:t>
            </a:r>
            <a:r>
              <a:rPr b="0" lang="en-US" sz="1050" spc="-1" strike="noStrike" u="sng">
                <a:solidFill>
                  <a:srgbClr val="0000ff"/>
                </a:solidFill>
                <a:uFillTx/>
                <a:latin typeface="Arial"/>
                <a:ea typeface="Arial"/>
                <a:hlinkClick r:id="rId1"/>
              </a:rPr>
              <a:t>AM335x and AMIC110 Sitara™ Processors Technical Reference Manual (Rev. P)</a:t>
            </a:r>
            <a:r>
              <a:rPr b="0" lang="en-US" sz="1050" spc="-1" strike="noStrike">
                <a:solidFill>
                  <a:srgbClr val="222222"/>
                </a:solidFill>
                <a:latin typeface="Arial"/>
                <a:ea typeface="Arial"/>
              </a:rPr>
              <a:t>)</a:t>
            </a:r>
            <a:endParaRPr b="0" lang="en-US" sz="1050" spc="-1" strike="noStrike">
              <a:latin typeface="Arial"/>
            </a:endParaRPr>
          </a:p>
          <a:p>
            <a:pPr marL="457200" indent="-294480">
              <a:lnSpc>
                <a:spcPct val="100000"/>
              </a:lnSpc>
              <a:spcBef>
                <a:spcPts val="1599"/>
              </a:spcBef>
              <a:buClr>
                <a:srgbClr val="222222"/>
              </a:buClr>
              <a:buFont typeface="Arial"/>
              <a:buChar char="●"/>
            </a:pPr>
            <a:r>
              <a:rPr b="0" lang="en-US" sz="1050" spc="-1" strike="noStrike" u="sng">
                <a:solidFill>
                  <a:srgbClr val="0000ff"/>
                </a:solidFill>
                <a:uFillTx/>
                <a:latin typeface="Arial"/>
                <a:ea typeface="Arial"/>
                <a:hlinkClick r:id="rId2"/>
              </a:rPr>
              <a:t>http://www.ti.com/lit/ug/spruh73p/spruh73p.pdf</a:t>
            </a:r>
            <a:r>
              <a:rPr b="0" lang="en-US" sz="1050" spc="-1" strike="noStrike">
                <a:solidFill>
                  <a:srgbClr val="222222"/>
                </a:solidFill>
                <a:latin typeface="Arial"/>
                <a:ea typeface="Arial"/>
              </a:rPr>
              <a:t> (page 5032)</a:t>
            </a:r>
            <a:endParaRPr b="0" lang="en-US" sz="1050" spc="-1" strike="noStrike">
              <a:latin typeface="Arial"/>
            </a:endParaRPr>
          </a:p>
          <a:p>
            <a:pPr>
              <a:lnSpc>
                <a:spcPct val="100000"/>
              </a:lnSpc>
              <a:spcBef>
                <a:spcPts val="1599"/>
              </a:spcBef>
            </a:pPr>
            <a:endParaRPr b="0" lang="en-US" sz="1050" spc="-1" strike="noStrike">
              <a:latin typeface="Arial"/>
            </a:endParaRPr>
          </a:p>
          <a:p>
            <a:pPr>
              <a:lnSpc>
                <a:spcPct val="100000"/>
              </a:lnSpc>
              <a:spcBef>
                <a:spcPts val="1599"/>
              </a:spcBef>
              <a:spcAft>
                <a:spcPts val="1599"/>
              </a:spcAft>
            </a:pPr>
            <a:endParaRPr b="0" lang="en-US" sz="1050" spc="-1" strike="noStrike">
              <a:latin typeface="Arial"/>
            </a:endParaRPr>
          </a:p>
        </p:txBody>
      </p:sp>
      <p:pic>
        <p:nvPicPr>
          <p:cNvPr id="581" name="Shape 124" descr=""/>
          <p:cNvPicPr/>
          <p:nvPr/>
        </p:nvPicPr>
        <p:blipFill>
          <a:blip r:embed="rId3"/>
          <a:stretch/>
        </p:blipFill>
        <p:spPr>
          <a:xfrm>
            <a:off x="842760" y="3054600"/>
            <a:ext cx="3393000" cy="2491560"/>
          </a:xfrm>
          <a:prstGeom prst="rect">
            <a:avLst/>
          </a:prstGeom>
          <a:ln>
            <a:noFill/>
          </a:ln>
        </p:spPr>
      </p:pic>
      <p:sp>
        <p:nvSpPr>
          <p:cNvPr id="582" name="CustomShape 3"/>
          <p:cNvSpPr/>
          <p:nvPr/>
        </p:nvSpPr>
        <p:spPr>
          <a:xfrm>
            <a:off x="4648680" y="3457800"/>
            <a:ext cx="3832920" cy="14954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SYSBOOT[15:14] = 01 = 24Mhz</a:t>
            </a:r>
            <a:endParaRPr b="0" lang="en-US" sz="1400" spc="-1" strike="noStrike">
              <a:latin typeface="Arial"/>
            </a:endParaRPr>
          </a:p>
          <a:p>
            <a:pPr>
              <a:lnSpc>
                <a:spcPct val="100000"/>
              </a:lnSpc>
            </a:pPr>
            <a:r>
              <a:rPr b="0" lang="en-US" sz="1400" spc="-1" strike="noStrike">
                <a:solidFill>
                  <a:srgbClr val="000000"/>
                </a:solidFill>
                <a:latin typeface="Arial"/>
                <a:ea typeface="Arial"/>
              </a:rPr>
              <a:t>SYSBOOT[4:0] = 11000</a:t>
            </a:r>
            <a:endParaRPr b="0" lang="en-US" sz="1400" spc="-1" strike="noStrike">
              <a:latin typeface="Arial"/>
            </a:endParaRPr>
          </a:p>
          <a:p>
            <a:pPr marL="457200" indent="-316800">
              <a:lnSpc>
                <a:spcPct val="100000"/>
              </a:lnSpc>
              <a:buClr>
                <a:srgbClr val="000000"/>
              </a:buClr>
              <a:buFont typeface="StarSymbol"/>
              <a:buAutoNum type="arabicPeriod"/>
            </a:pPr>
            <a:r>
              <a:rPr b="0" lang="en-US" sz="1400" spc="-1" strike="noStrike">
                <a:solidFill>
                  <a:srgbClr val="000000"/>
                </a:solidFill>
                <a:latin typeface="Arial"/>
                <a:ea typeface="Arial"/>
              </a:rPr>
              <a:t>SPI0</a:t>
            </a:r>
            <a:endParaRPr b="0" lang="en-US" sz="1400" spc="-1" strike="noStrike">
              <a:latin typeface="Arial"/>
            </a:endParaRPr>
          </a:p>
          <a:p>
            <a:pPr marL="457200" indent="-316800">
              <a:lnSpc>
                <a:spcPct val="100000"/>
              </a:lnSpc>
              <a:buClr>
                <a:srgbClr val="000000"/>
              </a:buClr>
              <a:buFont typeface="StarSymbol"/>
              <a:buAutoNum type="arabicPeriod"/>
            </a:pPr>
            <a:r>
              <a:rPr b="0" lang="en-US" sz="1400" spc="-1" strike="noStrike">
                <a:solidFill>
                  <a:srgbClr val="000000"/>
                </a:solidFill>
                <a:latin typeface="Arial"/>
                <a:ea typeface="Arial"/>
              </a:rPr>
              <a:t>MMC0 - going to use today</a:t>
            </a:r>
            <a:endParaRPr b="0" lang="en-US" sz="1400" spc="-1" strike="noStrike">
              <a:latin typeface="Arial"/>
            </a:endParaRPr>
          </a:p>
          <a:p>
            <a:pPr marL="457200" indent="-316800">
              <a:lnSpc>
                <a:spcPct val="100000"/>
              </a:lnSpc>
              <a:buClr>
                <a:srgbClr val="000000"/>
              </a:buClr>
              <a:buFont typeface="StarSymbol"/>
              <a:buAutoNum type="arabicPeriod"/>
            </a:pPr>
            <a:r>
              <a:rPr b="0" lang="en-US" sz="1400" spc="-1" strike="noStrike">
                <a:solidFill>
                  <a:srgbClr val="000000"/>
                </a:solidFill>
                <a:latin typeface="Arial"/>
                <a:ea typeface="Arial"/>
              </a:rPr>
              <a:t>USB0 - (node-beagle-boot)</a:t>
            </a:r>
            <a:endParaRPr b="0" lang="en-US" sz="1400" spc="-1" strike="noStrike">
              <a:latin typeface="Arial"/>
            </a:endParaRPr>
          </a:p>
          <a:p>
            <a:pPr marL="457200" indent="-316800">
              <a:lnSpc>
                <a:spcPct val="100000"/>
              </a:lnSpc>
              <a:buClr>
                <a:srgbClr val="000000"/>
              </a:buClr>
              <a:buFont typeface="StarSymbol"/>
              <a:buAutoNum type="arabicPeriod"/>
            </a:pPr>
            <a:r>
              <a:rPr b="0" lang="en-US" sz="1400" spc="-1" strike="noStrike">
                <a:solidFill>
                  <a:srgbClr val="000000"/>
                </a:solidFill>
                <a:latin typeface="Arial"/>
                <a:ea typeface="Arial"/>
              </a:rPr>
              <a:t>UART0</a:t>
            </a:r>
            <a:endParaRPr b="0" lang="en-US" sz="1400" spc="-1" strike="noStrike">
              <a:latin typeface="Arial"/>
            </a:endParaRPr>
          </a:p>
        </p:txBody>
      </p:sp>
      <p:pic>
        <p:nvPicPr>
          <p:cNvPr id="583" name="Shape 126" descr=""/>
          <p:cNvPicPr/>
          <p:nvPr/>
        </p:nvPicPr>
        <p:blipFill>
          <a:blip r:embed="rId4"/>
          <a:stretch/>
        </p:blipFill>
        <p:spPr>
          <a:xfrm>
            <a:off x="7845120" y="3249360"/>
            <a:ext cx="1657440" cy="996840"/>
          </a:xfrm>
          <a:prstGeom prst="rect">
            <a:avLst/>
          </a:prstGeom>
          <a:ln>
            <a:noFill/>
          </a:ln>
        </p:spPr>
      </p:pic>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4" name="Shape 133" descr=""/>
          <p:cNvPicPr/>
          <p:nvPr/>
        </p:nvPicPr>
        <p:blipFill>
          <a:blip r:embed="rId1"/>
          <a:stretch/>
        </p:blipFill>
        <p:spPr>
          <a:xfrm>
            <a:off x="4483080" y="806040"/>
            <a:ext cx="5467320" cy="4476960"/>
          </a:xfrm>
          <a:prstGeom prst="rect">
            <a:avLst/>
          </a:prstGeom>
          <a:ln>
            <a:noFill/>
          </a:ln>
        </p:spPr>
      </p:pic>
      <p:sp>
        <p:nvSpPr>
          <p:cNvPr id="585"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TI AM335x: bootrom  </a:t>
            </a:r>
            <a:endParaRPr b="0" lang="en-US" sz="2600" spc="-1" strike="noStrike">
              <a:latin typeface="Arial"/>
            </a:endParaRPr>
          </a:p>
        </p:txBody>
      </p:sp>
      <p:sp>
        <p:nvSpPr>
          <p:cNvPr id="586"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pPr>
            <a:r>
              <a:rPr b="0" lang="en-US" sz="1300" spc="-1" strike="noStrike" u="sng">
                <a:solidFill>
                  <a:srgbClr val="0000ff"/>
                </a:solidFill>
                <a:uFillTx/>
                <a:latin typeface="Lato"/>
                <a:ea typeface="Lato"/>
                <a:hlinkClick r:id="rId2"/>
              </a:rPr>
              <a:t>http://www.ti.com/lit/ug/spruh73p/spruh73p.pdf</a:t>
            </a:r>
            <a:endParaRPr b="0" lang="en-US" sz="1300" spc="-1" strike="noStrike">
              <a:latin typeface="Arial"/>
            </a:endParaRPr>
          </a:p>
          <a:p>
            <a:pPr>
              <a:lnSpc>
                <a:spcPct val="100000"/>
              </a:lnSpc>
              <a:spcBef>
                <a:spcPts val="1599"/>
              </a:spcBef>
              <a:spcAft>
                <a:spcPts val="1599"/>
              </a:spcAft>
            </a:pPr>
            <a:r>
              <a:rPr b="0" lang="en-US" sz="1300" spc="-1" strike="noStrike">
                <a:solidFill>
                  <a:srgbClr val="595959"/>
                </a:solidFill>
                <a:latin typeface="Lato"/>
                <a:ea typeface="Lato"/>
              </a:rPr>
              <a:t>Page: 5053</a:t>
            </a:r>
            <a:endParaRPr b="0" lang="en-US" sz="1300" spc="-1" strike="noStrike">
              <a:latin typeface="Arial"/>
            </a:endParaRPr>
          </a:p>
        </p:txBody>
      </p:sp>
      <p:sp>
        <p:nvSpPr>
          <p:cNvPr id="587" name="CustomShape 3"/>
          <p:cNvSpPr/>
          <p:nvPr/>
        </p:nvSpPr>
        <p:spPr>
          <a:xfrm>
            <a:off x="8479800" y="1582200"/>
            <a:ext cx="360" cy="3376440"/>
          </a:xfrm>
          <a:custGeom>
            <a:avLst/>
            <a:gdLst/>
            <a:ahLst/>
            <a:rect l="l" t="t" r="r" b="b"/>
            <a:pathLst>
              <a:path w="21600" h="21600">
                <a:moveTo>
                  <a:pt x="0" y="0"/>
                </a:moveTo>
                <a:lnTo>
                  <a:pt x="21600" y="21600"/>
                </a:lnTo>
              </a:path>
            </a:pathLst>
          </a:custGeom>
          <a:noFill/>
          <a:ln w="9360">
            <a:solidFill>
              <a:srgbClr val="00ff00"/>
            </a:solidFill>
            <a:round/>
            <a:tailEnd len="med" type="triangle" w="med"/>
          </a:ln>
        </p:spPr>
        <p:style>
          <a:lnRef idx="0"/>
          <a:fillRef idx="0"/>
          <a:effectRef idx="0"/>
          <a:fontRef idx="minor"/>
        </p:style>
      </p:sp>
      <p:sp>
        <p:nvSpPr>
          <p:cNvPr id="588" name="CustomShape 4"/>
          <p:cNvSpPr/>
          <p:nvPr/>
        </p:nvSpPr>
        <p:spPr>
          <a:xfrm>
            <a:off x="7801560" y="3583080"/>
            <a:ext cx="993240" cy="589320"/>
          </a:xfrm>
          <a:prstGeom prst="ellipse">
            <a:avLst/>
          </a:prstGeom>
          <a:noFill/>
          <a:ln w="9360">
            <a:solidFill>
              <a:srgbClr val="00ff00"/>
            </a:solidFill>
            <a:round/>
          </a:ln>
        </p:spPr>
        <p:style>
          <a:lnRef idx="0"/>
          <a:fillRef idx="0"/>
          <a:effectRef idx="0"/>
          <a:fontRef idx="minor"/>
        </p:style>
      </p:sp>
      <p:sp>
        <p:nvSpPr>
          <p:cNvPr id="589" name="CustomShape 5"/>
          <p:cNvSpPr/>
          <p:nvPr/>
        </p:nvSpPr>
        <p:spPr>
          <a:xfrm>
            <a:off x="6393240" y="3321000"/>
            <a:ext cx="922680" cy="43128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ff00"/>
                </a:solidFill>
                <a:latin typeface="Arial"/>
                <a:ea typeface="Arial"/>
              </a:rPr>
              <a:t>MLO</a:t>
            </a:r>
            <a:endParaRPr b="0" lang="en-US" sz="1400" spc="-1" strike="noStrike">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BeagleBoard.org’s objectives</a:t>
            </a:r>
            <a:endParaRPr b="0" lang="en-US" sz="4400" spc="-1" strike="noStrike">
              <a:latin typeface="Arial"/>
            </a:endParaRPr>
          </a:p>
        </p:txBody>
      </p:sp>
      <p:sp>
        <p:nvSpPr>
          <p:cNvPr id="415" name="CustomShape 2"/>
          <p:cNvSpPr/>
          <p:nvPr/>
        </p:nvSpPr>
        <p:spPr>
          <a:xfrm>
            <a:off x="50400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Education</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Design and use of open source SW/HW</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Embedded computing</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Collaboration</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Physical computing</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Robotics</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latin typeface="Arial"/>
              </a:rPr>
              <a:t>Industrial/machine controls</a:t>
            </a:r>
            <a:endParaRPr b="0" lang="en-US" sz="2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TI AM335x: bootrom: raw mode:  </a:t>
            </a:r>
            <a:endParaRPr b="0" lang="en-US" sz="2600" spc="-1" strike="noStrike">
              <a:latin typeface="Arial"/>
            </a:endParaRPr>
          </a:p>
        </p:txBody>
      </p:sp>
      <p:sp>
        <p:nvSpPr>
          <p:cNvPr id="591"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pPr>
            <a:r>
              <a:rPr b="0" lang="en-US" sz="1300" spc="-1" strike="noStrike" u="sng">
                <a:solidFill>
                  <a:srgbClr val="0000ff"/>
                </a:solidFill>
                <a:uFillTx/>
                <a:latin typeface="Lato"/>
                <a:ea typeface="Lato"/>
                <a:hlinkClick r:id="rId1"/>
              </a:rPr>
              <a:t>http://www.ti.com/lit/ug/spruh73p/spruh73p.pdf</a:t>
            </a:r>
            <a:r>
              <a:rPr b="0" lang="en-US" sz="1300" spc="-1" strike="noStrike">
                <a:solidFill>
                  <a:srgbClr val="595959"/>
                </a:solidFill>
                <a:latin typeface="Lato"/>
                <a:ea typeface="Lato"/>
              </a:rPr>
              <a:t> (Page: 5054)</a:t>
            </a:r>
            <a:endParaRPr b="0" lang="en-US" sz="1300" spc="-1" strike="noStrike">
              <a:latin typeface="Arial"/>
            </a:endParaRPr>
          </a:p>
          <a:p>
            <a:pPr marL="457200" indent="-310320">
              <a:lnSpc>
                <a:spcPct val="100000"/>
              </a:lnSpc>
              <a:spcBef>
                <a:spcPts val="1599"/>
              </a:spcBef>
              <a:buClr>
                <a:srgbClr val="595959"/>
              </a:buClr>
              <a:buFont typeface="StarSymbol"/>
              <a:buAutoNum type="arabicPeriod"/>
            </a:pPr>
            <a:r>
              <a:rPr b="0" lang="en-US" sz="1300" spc="-1" strike="noStrike">
                <a:solidFill>
                  <a:srgbClr val="595959"/>
                </a:solidFill>
                <a:latin typeface="Lato"/>
                <a:ea typeface="Lato"/>
              </a:rPr>
              <a:t>0x0 &lt;- (FAT Boot Sector, let's leave it blank...)</a:t>
            </a:r>
            <a:endParaRPr b="0" lang="en-US" sz="1300" spc="-1" strike="noStrike">
              <a:latin typeface="Arial"/>
            </a:endParaRPr>
          </a:p>
          <a:p>
            <a:pPr marL="457200" indent="-310320">
              <a:lnSpc>
                <a:spcPct val="100000"/>
              </a:lnSpc>
              <a:buClr>
                <a:srgbClr val="595959"/>
              </a:buClr>
              <a:buFont typeface="StarSymbol"/>
              <a:buAutoNum type="arabicPeriod"/>
            </a:pPr>
            <a:r>
              <a:rPr b="0" lang="en-US" sz="1300" spc="-1" strike="noStrike">
                <a:solidFill>
                  <a:srgbClr val="595959"/>
                </a:solidFill>
                <a:latin typeface="Lato"/>
                <a:ea typeface="Lato"/>
              </a:rPr>
              <a:t>0x20000 (128KB) &lt;- We are going to use this location</a:t>
            </a:r>
            <a:endParaRPr b="0" lang="en-US" sz="1300" spc="-1" strike="noStrike">
              <a:latin typeface="Arial"/>
            </a:endParaRPr>
          </a:p>
          <a:p>
            <a:pPr marL="457200" indent="-310320">
              <a:lnSpc>
                <a:spcPct val="100000"/>
              </a:lnSpc>
              <a:buClr>
                <a:srgbClr val="595959"/>
              </a:buClr>
              <a:buFont typeface="StarSymbol"/>
              <a:buAutoNum type="arabicPeriod"/>
            </a:pPr>
            <a:r>
              <a:rPr b="0" lang="en-US" sz="1300" spc="-1" strike="noStrike">
                <a:solidFill>
                  <a:srgbClr val="595959"/>
                </a:solidFill>
                <a:latin typeface="Lato"/>
                <a:ea typeface="Lato"/>
              </a:rPr>
              <a:t>0x40000 (256KB) &lt;- (2nd “backup” location)</a:t>
            </a:r>
            <a:endParaRPr b="0" lang="en-US" sz="1300" spc="-1" strike="noStrike">
              <a:latin typeface="Arial"/>
            </a:endParaRPr>
          </a:p>
          <a:p>
            <a:pPr marL="457200" indent="-310320">
              <a:lnSpc>
                <a:spcPct val="100000"/>
              </a:lnSpc>
              <a:buClr>
                <a:srgbClr val="595959"/>
              </a:buClr>
              <a:buFont typeface="StarSymbol"/>
              <a:buAutoNum type="arabicPeriod"/>
            </a:pPr>
            <a:r>
              <a:rPr b="0" lang="en-US" sz="1300" spc="-1" strike="noStrike">
                <a:solidFill>
                  <a:srgbClr val="595959"/>
                </a:solidFill>
                <a:latin typeface="Lato"/>
                <a:ea typeface="Lato"/>
              </a:rPr>
              <a:t>0x60000 (384KB) &lt;- (3rd “backup” location)</a:t>
            </a:r>
            <a:endParaRPr b="0" lang="en-US" sz="1300" spc="-1" strike="noStrike">
              <a:latin typeface="Arial"/>
            </a:endParaRPr>
          </a:p>
          <a:p>
            <a:pPr>
              <a:lnSpc>
                <a:spcPct val="100000"/>
              </a:lnSpc>
              <a:spcBef>
                <a:spcPts val="1599"/>
              </a:spcBef>
            </a:pPr>
            <a:r>
              <a:rPr b="0" lang="en-US" sz="1300" spc="-1" strike="noStrike">
                <a:solidFill>
                  <a:srgbClr val="595959"/>
                </a:solidFill>
                <a:latin typeface="Lato"/>
                <a:ea typeface="Lato"/>
              </a:rPr>
              <a:t>Only 128KB in size… (hint, only 128KB of SRAM)</a:t>
            </a:r>
            <a:endParaRPr b="0" lang="en-US" sz="1300" spc="-1" strike="noStrike">
              <a:latin typeface="Arial"/>
            </a:endParaRPr>
          </a:p>
          <a:p>
            <a:pPr>
              <a:lnSpc>
                <a:spcPct val="100000"/>
              </a:lnSpc>
              <a:spcBef>
                <a:spcPts val="1599"/>
              </a:spcBef>
              <a:spcAft>
                <a:spcPts val="1599"/>
              </a:spcAft>
            </a:pPr>
            <a:endParaRPr b="0" lang="en-US" sz="13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Das U-Boot  (the Universal Boot Loader) U-Boot</a:t>
            </a:r>
            <a:endParaRPr b="0" lang="en-US" sz="2600" spc="-1" strike="noStrike">
              <a:latin typeface="Arial"/>
            </a:endParaRPr>
          </a:p>
        </p:txBody>
      </p:sp>
      <p:sp>
        <p:nvSpPr>
          <p:cNvPr id="593"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pPr>
            <a:r>
              <a:rPr b="0" lang="en-US" sz="1300" spc="-1" strike="noStrike">
                <a:solidFill>
                  <a:srgbClr val="595959"/>
                </a:solidFill>
                <a:latin typeface="Lato"/>
                <a:ea typeface="Lato"/>
              </a:rPr>
              <a:t>Original Author: Wolfgang Denk, now maintained by Tom Rini</a:t>
            </a:r>
            <a:endParaRPr b="0" lang="en-US" sz="1300" spc="-1" strike="noStrike">
              <a:latin typeface="Arial"/>
            </a:endParaRPr>
          </a:p>
          <a:p>
            <a:pPr marL="457200" indent="-294480">
              <a:lnSpc>
                <a:spcPct val="100000"/>
              </a:lnSpc>
              <a:spcBef>
                <a:spcPts val="1599"/>
              </a:spcBef>
              <a:buClr>
                <a:srgbClr val="222222"/>
              </a:buClr>
              <a:buFont typeface="Arial"/>
              <a:buChar char="●"/>
            </a:pPr>
            <a:r>
              <a:rPr b="1" lang="en-US" sz="1050" spc="-1" strike="noStrike" u="sng">
                <a:solidFill>
                  <a:srgbClr val="0000ff"/>
                </a:solidFill>
                <a:uFillTx/>
                <a:latin typeface="Arial"/>
                <a:ea typeface="Arial"/>
                <a:hlinkClick r:id="rId1"/>
              </a:rPr>
              <a:t>https://www.denx.de/wiki/U-Boot</a:t>
            </a:r>
            <a:endParaRPr b="0" lang="en-US" sz="1050" spc="-1" strike="noStrike">
              <a:latin typeface="Arial"/>
            </a:endParaRPr>
          </a:p>
          <a:p>
            <a:pPr marL="457200" indent="-294480">
              <a:lnSpc>
                <a:spcPct val="100000"/>
              </a:lnSpc>
              <a:buClr>
                <a:srgbClr val="222222"/>
              </a:buClr>
              <a:buFont typeface="Arial"/>
              <a:buChar char="●"/>
            </a:pPr>
            <a:r>
              <a:rPr b="1" lang="en-US" sz="1050" spc="-1" strike="noStrike" u="sng">
                <a:solidFill>
                  <a:srgbClr val="0000ff"/>
                </a:solidFill>
                <a:uFillTx/>
                <a:latin typeface="Arial"/>
                <a:ea typeface="Arial"/>
                <a:hlinkClick r:id="rId2"/>
              </a:rPr>
              <a:t>http://git.denx.de/?p=u-boot.git;a=summary</a:t>
            </a:r>
            <a:endParaRPr b="0" lang="en-US" sz="1050" spc="-1" strike="noStrike">
              <a:latin typeface="Arial"/>
            </a:endParaRPr>
          </a:p>
          <a:p>
            <a:pPr marL="457200" indent="-294480">
              <a:lnSpc>
                <a:spcPct val="100000"/>
              </a:lnSpc>
              <a:buClr>
                <a:srgbClr val="222222"/>
              </a:buClr>
              <a:buFont typeface="Arial"/>
              <a:buChar char="●"/>
            </a:pPr>
            <a:r>
              <a:rPr b="1" lang="en-US" sz="1050" spc="-1" strike="noStrike" u="sng">
                <a:solidFill>
                  <a:srgbClr val="0000ff"/>
                </a:solidFill>
                <a:uFillTx/>
                <a:latin typeface="Arial"/>
                <a:ea typeface="Arial"/>
                <a:hlinkClick r:id="rId3"/>
              </a:rPr>
              <a:t>https://en.wikipedia.org/wiki/Das_U-Boot</a:t>
            </a:r>
            <a:endParaRPr b="0" lang="en-US" sz="1050" spc="-1" strike="noStrike">
              <a:latin typeface="Arial"/>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U-Boot: AM335x</a:t>
            </a:r>
            <a:endParaRPr b="0" lang="en-US" sz="2600" spc="-1" strike="noStrike">
              <a:latin typeface="Arial"/>
            </a:endParaRPr>
          </a:p>
        </p:txBody>
      </p:sp>
      <p:sp>
        <p:nvSpPr>
          <p:cNvPr id="595"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pPr>
            <a:r>
              <a:rPr b="0" lang="en-US" sz="1300" spc="-1" strike="noStrike">
                <a:solidFill>
                  <a:srgbClr val="595959"/>
                </a:solidFill>
                <a:latin typeface="Lato"/>
                <a:ea typeface="Lato"/>
              </a:rPr>
              <a:t>Outputs two files for TI am335x targets:</a:t>
            </a:r>
            <a:endParaRPr b="0" lang="en-US" sz="1300" spc="-1" strike="noStrike">
              <a:latin typeface="Arial"/>
            </a:endParaRPr>
          </a:p>
          <a:p>
            <a:pPr marL="457200" indent="-310320">
              <a:lnSpc>
                <a:spcPct val="100000"/>
              </a:lnSpc>
              <a:spcBef>
                <a:spcPts val="1599"/>
              </a:spcBef>
              <a:buClr>
                <a:srgbClr val="595959"/>
              </a:buClr>
              <a:buFont typeface="Lato"/>
              <a:buChar char="●"/>
            </a:pPr>
            <a:r>
              <a:rPr b="0" lang="en-US" sz="1300" spc="-1" strike="noStrike">
                <a:solidFill>
                  <a:srgbClr val="595959"/>
                </a:solidFill>
                <a:latin typeface="Lato"/>
                <a:ea typeface="Lato"/>
              </a:rPr>
              <a:t>MLO = SPL (or Secondary Program Loader)</a:t>
            </a:r>
            <a:endParaRPr b="0" lang="en-US" sz="1300" spc="-1" strike="noStrike">
              <a:latin typeface="Arial"/>
            </a:endParaRPr>
          </a:p>
          <a:p>
            <a:pPr marL="457200" indent="-310320">
              <a:lnSpc>
                <a:spcPct val="100000"/>
              </a:lnSpc>
              <a:buClr>
                <a:srgbClr val="595959"/>
              </a:buClr>
              <a:buFont typeface="Lato"/>
              <a:buChar char="●"/>
            </a:pPr>
            <a:r>
              <a:rPr b="0" lang="en-US" sz="1300" spc="-1" strike="noStrike">
                <a:solidFill>
                  <a:srgbClr val="595959"/>
                </a:solidFill>
                <a:latin typeface="Lato"/>
                <a:ea typeface="Lato"/>
              </a:rPr>
              <a:t>u-boot.img (or u-boot-dtb.img) (U-Boot)</a:t>
            </a:r>
            <a:endParaRPr b="0" lang="en-US" sz="1300" spc="-1" strike="noStrike">
              <a:latin typeface="Arial"/>
            </a:endParaRPr>
          </a:p>
          <a:p>
            <a:pPr>
              <a:lnSpc>
                <a:spcPct val="100000"/>
              </a:lnSpc>
              <a:spcBef>
                <a:spcPts val="1599"/>
              </a:spcBef>
            </a:pPr>
            <a:endParaRPr b="0" lang="en-US" sz="1300" spc="-1" strike="noStrike">
              <a:latin typeface="Arial"/>
            </a:endParaRPr>
          </a:p>
          <a:p>
            <a:pPr>
              <a:lnSpc>
                <a:spcPct val="100000"/>
              </a:lnSpc>
              <a:spcBef>
                <a:spcPts val="1599"/>
              </a:spcBef>
              <a:spcAft>
                <a:spcPts val="1599"/>
              </a:spcAft>
            </a:pPr>
            <a:endParaRPr b="0" lang="en-US" sz="1300" spc="-1" strike="noStrike">
              <a:latin typeface="Arial"/>
            </a:endParaRPr>
          </a:p>
        </p:txBody>
      </p:sp>
      <p:sp>
        <p:nvSpPr>
          <p:cNvPr id="596" name="CustomShape 3"/>
          <p:cNvSpPr/>
          <p:nvPr/>
        </p:nvSpPr>
        <p:spPr>
          <a:xfrm>
            <a:off x="1060560" y="3663720"/>
            <a:ext cx="893160" cy="883440"/>
          </a:xfrm>
          <a:prstGeom prst="rect">
            <a:avLst/>
          </a:prstGeom>
          <a:solidFill>
            <a:srgbClr val="e9edee"/>
          </a:solidFill>
          <a:ln w="9360">
            <a:solidFill>
              <a:srgbClr val="1a1a1a"/>
            </a:solidFill>
            <a:round/>
          </a:ln>
        </p:spPr>
        <p:style>
          <a:lnRef idx="0"/>
          <a:fillRef idx="0"/>
          <a:effectRef idx="0"/>
          <a:fontRef idx="minor"/>
        </p:style>
      </p:sp>
      <p:sp>
        <p:nvSpPr>
          <p:cNvPr id="597" name="CustomShape 4"/>
          <p:cNvSpPr/>
          <p:nvPr/>
        </p:nvSpPr>
        <p:spPr>
          <a:xfrm>
            <a:off x="1129320" y="3732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ROM</a:t>
            </a:r>
            <a:endParaRPr b="0" lang="en-US" sz="1400" spc="-1" strike="noStrike">
              <a:latin typeface="Arial"/>
            </a:endParaRPr>
          </a:p>
        </p:txBody>
      </p:sp>
      <p:sp>
        <p:nvSpPr>
          <p:cNvPr id="598" name="CustomShape 5"/>
          <p:cNvSpPr/>
          <p:nvPr/>
        </p:nvSpPr>
        <p:spPr>
          <a:xfrm>
            <a:off x="2592720" y="3668400"/>
            <a:ext cx="893160" cy="883440"/>
          </a:xfrm>
          <a:prstGeom prst="rect">
            <a:avLst/>
          </a:prstGeom>
          <a:solidFill>
            <a:srgbClr val="e9edee"/>
          </a:solidFill>
          <a:ln w="9360">
            <a:solidFill>
              <a:srgbClr val="1a1a1a"/>
            </a:solidFill>
            <a:round/>
          </a:ln>
        </p:spPr>
        <p:style>
          <a:lnRef idx="0"/>
          <a:fillRef idx="0"/>
          <a:effectRef idx="0"/>
          <a:fontRef idx="minor"/>
        </p:style>
      </p:sp>
      <p:sp>
        <p:nvSpPr>
          <p:cNvPr id="599" name="CustomShape 6"/>
          <p:cNvSpPr/>
          <p:nvPr/>
        </p:nvSpPr>
        <p:spPr>
          <a:xfrm>
            <a:off x="4125240" y="3668400"/>
            <a:ext cx="893160" cy="883440"/>
          </a:xfrm>
          <a:prstGeom prst="rect">
            <a:avLst/>
          </a:prstGeom>
          <a:solidFill>
            <a:srgbClr val="e9edee"/>
          </a:solidFill>
          <a:ln w="9360">
            <a:solidFill>
              <a:srgbClr val="1a1a1a"/>
            </a:solidFill>
            <a:round/>
          </a:ln>
        </p:spPr>
        <p:style>
          <a:lnRef idx="0"/>
          <a:fillRef idx="0"/>
          <a:effectRef idx="0"/>
          <a:fontRef idx="minor"/>
        </p:style>
      </p:sp>
      <p:sp>
        <p:nvSpPr>
          <p:cNvPr id="600" name="CustomShape 7"/>
          <p:cNvSpPr/>
          <p:nvPr/>
        </p:nvSpPr>
        <p:spPr>
          <a:xfrm>
            <a:off x="2661480" y="372744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SPL</a:t>
            </a:r>
            <a:endParaRPr b="0" lang="en-US" sz="1400" spc="-1" strike="noStrike">
              <a:latin typeface="Arial"/>
            </a:endParaRPr>
          </a:p>
        </p:txBody>
      </p:sp>
      <p:sp>
        <p:nvSpPr>
          <p:cNvPr id="601" name="CustomShape 8"/>
          <p:cNvSpPr/>
          <p:nvPr/>
        </p:nvSpPr>
        <p:spPr>
          <a:xfrm>
            <a:off x="4194000" y="3732480"/>
            <a:ext cx="755640" cy="7556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UBoot</a:t>
            </a:r>
            <a:endParaRPr b="0" lang="en-US" sz="1400" spc="-1" strike="noStrike">
              <a:latin typeface="Arial"/>
            </a:endParaRPr>
          </a:p>
        </p:txBody>
      </p:sp>
      <p:sp>
        <p:nvSpPr>
          <p:cNvPr id="602" name="CustomShape 9"/>
          <p:cNvSpPr/>
          <p:nvPr/>
        </p:nvSpPr>
        <p:spPr>
          <a:xfrm>
            <a:off x="2130840" y="4037040"/>
            <a:ext cx="308880" cy="117720"/>
          </a:xfrm>
          <a:prstGeom prst="rightArrow">
            <a:avLst>
              <a:gd name="adj1" fmla="val 50000"/>
              <a:gd name="adj2" fmla="val 50000"/>
            </a:avLst>
          </a:prstGeom>
          <a:solidFill>
            <a:srgbClr val="e9edee"/>
          </a:solidFill>
          <a:ln w="9360">
            <a:solidFill>
              <a:srgbClr val="1a1a1a"/>
            </a:solidFill>
            <a:round/>
          </a:ln>
        </p:spPr>
        <p:style>
          <a:lnRef idx="0"/>
          <a:fillRef idx="0"/>
          <a:effectRef idx="0"/>
          <a:fontRef idx="minor"/>
        </p:style>
      </p:sp>
      <p:sp>
        <p:nvSpPr>
          <p:cNvPr id="603" name="CustomShape 10"/>
          <p:cNvSpPr/>
          <p:nvPr/>
        </p:nvSpPr>
        <p:spPr>
          <a:xfrm>
            <a:off x="3642480" y="4037040"/>
            <a:ext cx="308880" cy="117720"/>
          </a:xfrm>
          <a:prstGeom prst="rightArrow">
            <a:avLst>
              <a:gd name="adj1" fmla="val 50000"/>
              <a:gd name="adj2" fmla="val 50000"/>
            </a:avLst>
          </a:prstGeom>
          <a:solidFill>
            <a:srgbClr val="e9edee"/>
          </a:solidFill>
          <a:ln w="9360">
            <a:solidFill>
              <a:srgbClr val="1a1a1a"/>
            </a:solidFill>
            <a:round/>
          </a:ln>
        </p:spPr>
        <p:style>
          <a:lnRef idx="0"/>
          <a:fillRef idx="0"/>
          <a:effectRef idx="0"/>
          <a:fontRef idx="minor"/>
        </p:style>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U-Boot: SPL </a:t>
            </a:r>
            <a:endParaRPr b="0" lang="en-US" sz="2600" spc="-1" strike="noStrike">
              <a:latin typeface="Arial"/>
            </a:endParaRPr>
          </a:p>
        </p:txBody>
      </p:sp>
      <p:sp>
        <p:nvSpPr>
          <p:cNvPr id="605"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marL="457200" indent="-310320">
              <a:lnSpc>
                <a:spcPct val="100000"/>
              </a:lnSpc>
              <a:buClr>
                <a:srgbClr val="595959"/>
              </a:buClr>
              <a:buFont typeface="StarSymbol"/>
              <a:buAutoNum type="arabicPeriod"/>
            </a:pPr>
            <a:r>
              <a:rPr b="0" lang="en-US" sz="1300" spc="-1" strike="noStrike">
                <a:solidFill>
                  <a:srgbClr val="595959"/>
                </a:solidFill>
                <a:latin typeface="Lato"/>
                <a:ea typeface="Lato"/>
              </a:rPr>
              <a:t>Initializes main memory (DDRx for am335x)</a:t>
            </a:r>
            <a:endParaRPr b="0" lang="en-US" sz="1300" spc="-1" strike="noStrike">
              <a:latin typeface="Arial"/>
            </a:endParaRPr>
          </a:p>
          <a:p>
            <a:pPr marL="457200" indent="-310320">
              <a:lnSpc>
                <a:spcPct val="100000"/>
              </a:lnSpc>
              <a:buClr>
                <a:srgbClr val="595959"/>
              </a:buClr>
              <a:buFont typeface="StarSymbol"/>
              <a:buAutoNum type="arabicPeriod"/>
            </a:pPr>
            <a:r>
              <a:rPr b="0" lang="en-US" sz="1300" spc="-1" strike="noStrike">
                <a:solidFill>
                  <a:srgbClr val="595959"/>
                </a:solidFill>
                <a:latin typeface="Lato"/>
                <a:ea typeface="Lato"/>
              </a:rPr>
              <a:t>Loads full (U-Boot) into DDR memory</a:t>
            </a:r>
            <a:endParaRPr b="0" lang="en-US" sz="1300" spc="-1" strike="noStrike">
              <a:latin typeface="Arial"/>
            </a:endParaRPr>
          </a:p>
          <a:p>
            <a:pPr>
              <a:lnSpc>
                <a:spcPct val="100000"/>
              </a:lnSpc>
              <a:spcBef>
                <a:spcPts val="1599"/>
              </a:spcBef>
            </a:pPr>
            <a:r>
              <a:rPr b="0" lang="en-US" sz="1300" spc="-1" strike="noStrike">
                <a:solidFill>
                  <a:srgbClr val="595959"/>
                </a:solidFill>
                <a:latin typeface="Lato"/>
                <a:ea typeface="Lato"/>
              </a:rPr>
              <a:t>Or:</a:t>
            </a:r>
            <a:endParaRPr b="0" lang="en-US" sz="1300" spc="-1" strike="noStrike">
              <a:latin typeface="Arial"/>
            </a:endParaRPr>
          </a:p>
          <a:p>
            <a:pPr marL="457200" indent="-310320">
              <a:lnSpc>
                <a:spcPct val="100000"/>
              </a:lnSpc>
              <a:spcBef>
                <a:spcPts val="1599"/>
              </a:spcBef>
              <a:buClr>
                <a:srgbClr val="595959"/>
              </a:buClr>
              <a:buFont typeface="StarSymbol"/>
              <a:buAutoNum type="arabicPeriod"/>
            </a:pPr>
            <a:r>
              <a:rPr b="0" lang="en-US" sz="1300" spc="-1" strike="noStrike">
                <a:solidFill>
                  <a:srgbClr val="595959"/>
                </a:solidFill>
                <a:latin typeface="Lato"/>
                <a:ea typeface="Lato"/>
              </a:rPr>
              <a:t>Initializes main memory (DDRx for am335x)</a:t>
            </a:r>
            <a:endParaRPr b="0" lang="en-US" sz="1300" spc="-1" strike="noStrike">
              <a:latin typeface="Arial"/>
            </a:endParaRPr>
          </a:p>
          <a:p>
            <a:pPr marL="457200" indent="-310320">
              <a:lnSpc>
                <a:spcPct val="100000"/>
              </a:lnSpc>
              <a:buClr>
                <a:srgbClr val="595959"/>
              </a:buClr>
              <a:buFont typeface="StarSymbol"/>
              <a:buAutoNum type="arabicPeriod"/>
            </a:pPr>
            <a:r>
              <a:rPr b="0" lang="en-US" sz="1300" spc="-1" strike="noStrike">
                <a:solidFill>
                  <a:srgbClr val="595959"/>
                </a:solidFill>
                <a:latin typeface="Lato"/>
                <a:ea typeface="Lato"/>
              </a:rPr>
              <a:t>Loads Linux Kernel into DDR memory (aka: Falcon mode, faster boot mode/etc)</a:t>
            </a:r>
            <a:endParaRPr b="0" lang="en-US" sz="1300" spc="-1" strike="noStrike">
              <a:latin typeface="Arial"/>
            </a:endParaRPr>
          </a:p>
        </p:txBody>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U-Boot:</a:t>
            </a:r>
            <a:endParaRPr b="0" lang="en-US" sz="2600" spc="-1" strike="noStrike">
              <a:latin typeface="Arial"/>
            </a:endParaRPr>
          </a:p>
        </p:txBody>
      </p:sp>
      <p:sp>
        <p:nvSpPr>
          <p:cNvPr id="607"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marL="457200" indent="-310320">
              <a:lnSpc>
                <a:spcPct val="100000"/>
              </a:lnSpc>
              <a:buClr>
                <a:srgbClr val="595959"/>
              </a:buClr>
              <a:buFont typeface="Lato"/>
              <a:buChar char="●"/>
            </a:pPr>
            <a:r>
              <a:rPr b="0" lang="en-US" sz="1300" spc="-1" strike="noStrike">
                <a:solidFill>
                  <a:srgbClr val="595959"/>
                </a:solidFill>
                <a:latin typeface="Lato"/>
                <a:ea typeface="Lato"/>
              </a:rPr>
              <a:t>Network</a:t>
            </a:r>
            <a:endParaRPr b="0" lang="en-US" sz="1300" spc="-1" strike="noStrike">
              <a:latin typeface="Arial"/>
            </a:endParaRPr>
          </a:p>
          <a:p>
            <a:pPr marL="457200" indent="-310320">
              <a:lnSpc>
                <a:spcPct val="100000"/>
              </a:lnSpc>
              <a:buClr>
                <a:srgbClr val="595959"/>
              </a:buClr>
              <a:buFont typeface="Lato"/>
              <a:buChar char="●"/>
            </a:pPr>
            <a:r>
              <a:rPr b="0" lang="en-US" sz="1300" spc="-1" strike="noStrike">
                <a:solidFill>
                  <a:srgbClr val="595959"/>
                </a:solidFill>
                <a:latin typeface="Lato"/>
                <a:ea typeface="Lato"/>
              </a:rPr>
              <a:t>USB</a:t>
            </a:r>
            <a:endParaRPr b="0" lang="en-US" sz="1300" spc="-1" strike="noStrike">
              <a:latin typeface="Arial"/>
            </a:endParaRPr>
          </a:p>
          <a:p>
            <a:pPr marL="457200" indent="-310320">
              <a:lnSpc>
                <a:spcPct val="100000"/>
              </a:lnSpc>
              <a:buClr>
                <a:srgbClr val="595959"/>
              </a:buClr>
              <a:buFont typeface="Lato"/>
              <a:buChar char="●"/>
            </a:pPr>
            <a:r>
              <a:rPr b="0" lang="en-US" sz="1300" spc="-1" strike="noStrike">
                <a:solidFill>
                  <a:srgbClr val="595959"/>
                </a:solidFill>
                <a:latin typeface="Lato"/>
                <a:ea typeface="Lato"/>
              </a:rPr>
              <a:t>MMC</a:t>
            </a:r>
            <a:endParaRPr b="0" lang="en-US" sz="1300" spc="-1" strike="noStrike">
              <a:latin typeface="Arial"/>
            </a:endParaRPr>
          </a:p>
          <a:p>
            <a:pPr marL="457200" indent="-310320">
              <a:lnSpc>
                <a:spcPct val="100000"/>
              </a:lnSpc>
              <a:buClr>
                <a:srgbClr val="595959"/>
              </a:buClr>
              <a:buFont typeface="Lato"/>
              <a:buChar char="●"/>
            </a:pPr>
            <a:r>
              <a:rPr b="0" lang="en-US" sz="1300" spc="-1" strike="noStrike">
                <a:solidFill>
                  <a:srgbClr val="595959"/>
                </a:solidFill>
                <a:latin typeface="Lato"/>
                <a:ea typeface="Lato"/>
              </a:rPr>
              <a:t>File System (fat/extX)</a:t>
            </a:r>
            <a:endParaRPr b="0" lang="en-US" sz="1300" spc="-1" strike="noStrike">
              <a:latin typeface="Arial"/>
            </a:endParaRPr>
          </a:p>
          <a:p>
            <a:pPr marL="457200" indent="-310320">
              <a:lnSpc>
                <a:spcPct val="100000"/>
              </a:lnSpc>
              <a:buClr>
                <a:srgbClr val="595959"/>
              </a:buClr>
              <a:buFont typeface="Lato"/>
              <a:buChar char="●"/>
            </a:pPr>
            <a:r>
              <a:rPr b="0" lang="en-US" sz="1300" spc="-1" strike="noStrike">
                <a:solidFill>
                  <a:srgbClr val="595959"/>
                </a:solidFill>
                <a:latin typeface="Lato"/>
                <a:ea typeface="Lato"/>
              </a:rPr>
              <a:t>Shell</a:t>
            </a:r>
            <a:endParaRPr b="0" lang="en-US" sz="1300" spc="-1" strike="noStrike">
              <a:latin typeface="Arial"/>
            </a:endParaRPr>
          </a:p>
          <a:p>
            <a:pPr>
              <a:lnSpc>
                <a:spcPct val="100000"/>
              </a:lnSpc>
              <a:spcBef>
                <a:spcPts val="1599"/>
              </a:spcBef>
              <a:spcAft>
                <a:spcPts val="1599"/>
              </a:spcAft>
            </a:pPr>
            <a:r>
              <a:rPr b="0" lang="en-US" sz="1300" spc="-1" strike="noStrike">
                <a:solidFill>
                  <a:srgbClr val="595959"/>
                </a:solidFill>
                <a:latin typeface="Lato"/>
                <a:ea typeface="Lato"/>
              </a:rPr>
              <a:t>Sometimes you don’t need a full OS, have U-Boot init and then have U-Boot load/run your application.</a:t>
            </a:r>
            <a:endParaRPr b="0" lang="en-US" sz="1300" spc="-1" strike="noStrike">
              <a:latin typeface="Arial"/>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U-Boot:</a:t>
            </a:r>
            <a:endParaRPr b="0" lang="en-US" sz="2600" spc="-1" strike="noStrike">
              <a:latin typeface="Arial"/>
            </a:endParaRPr>
          </a:p>
        </p:txBody>
      </p:sp>
      <p:sp>
        <p:nvSpPr>
          <p:cNvPr id="609"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spcAft>
                <a:spcPts val="1599"/>
              </a:spcAft>
            </a:pPr>
            <a:r>
              <a:rPr b="0" lang="en-US" sz="1000" spc="-1" strike="noStrike">
                <a:solidFill>
                  <a:srgbClr val="595959"/>
                </a:solidFill>
                <a:latin typeface="Lato"/>
                <a:ea typeface="Lato"/>
              </a:rPr>
              <a:t>CPU  : AM335X-GP rev 2.1</a:t>
            </a:r>
            <a:br/>
            <a:r>
              <a:rPr b="0" lang="en-US" sz="1000" spc="-1" strike="noStrike">
                <a:solidFill>
                  <a:srgbClr val="595959"/>
                </a:solidFill>
                <a:latin typeface="Lato"/>
                <a:ea typeface="Lato"/>
              </a:rPr>
              <a:t>I2C:   ready</a:t>
            </a:r>
            <a:br/>
            <a:r>
              <a:rPr b="0" lang="en-US" sz="1000" spc="-1" strike="noStrike">
                <a:solidFill>
                  <a:srgbClr val="595959"/>
                </a:solidFill>
                <a:latin typeface="Lato"/>
                <a:ea typeface="Lato"/>
              </a:rPr>
              <a:t>DRAM:  512 MiB</a:t>
            </a:r>
            <a:br/>
            <a:r>
              <a:rPr b="0" lang="en-US" sz="1000" spc="-1" strike="noStrike">
                <a:solidFill>
                  <a:srgbClr val="595959"/>
                </a:solidFill>
                <a:latin typeface="Lato"/>
                <a:ea typeface="Lato"/>
              </a:rPr>
              <a:t>Some drivers were not found</a:t>
            </a:r>
            <a:br/>
            <a:r>
              <a:rPr b="0" lang="en-US" sz="1000" spc="-1" strike="noStrike">
                <a:solidFill>
                  <a:srgbClr val="595959"/>
                </a:solidFill>
                <a:latin typeface="Lato"/>
                <a:ea typeface="Lato"/>
              </a:rPr>
              <a:t>Reset Source: Power-on reset has occurred.</a:t>
            </a:r>
            <a:br/>
            <a:r>
              <a:rPr b="0" lang="en-US" sz="1000" spc="-1" strike="noStrike">
                <a:solidFill>
                  <a:srgbClr val="595959"/>
                </a:solidFill>
                <a:latin typeface="Lato"/>
                <a:ea typeface="Lato"/>
              </a:rPr>
              <a:t>MMC:   OMAP SD/MMC: 0, OMAP SD/MMC: 1</a:t>
            </a:r>
            <a:br/>
            <a:r>
              <a:rPr b="0" lang="en-US" sz="1000" spc="-1" strike="noStrike">
                <a:solidFill>
                  <a:srgbClr val="595959"/>
                </a:solidFill>
                <a:latin typeface="Lato"/>
                <a:ea typeface="Lato"/>
              </a:rPr>
              <a:t>Using default environment</a:t>
            </a:r>
            <a:br/>
            <a:br/>
            <a:r>
              <a:rPr b="0" lang="en-US" sz="1000" spc="-1" strike="noStrike">
                <a:solidFill>
                  <a:srgbClr val="595959"/>
                </a:solidFill>
                <a:latin typeface="Lato"/>
                <a:ea typeface="Lato"/>
              </a:rPr>
              <a:t>Board: BeagleBone Black</a:t>
            </a:r>
            <a:br/>
            <a:r>
              <a:rPr b="0" lang="en-US" sz="1000" spc="-1" strike="noStrike">
                <a:solidFill>
                  <a:srgbClr val="595959"/>
                </a:solidFill>
                <a:latin typeface="Lato"/>
                <a:ea typeface="Lato"/>
              </a:rPr>
              <a:t>&lt;ethaddr&gt; not set. Validating first E-fuse MAC</a:t>
            </a:r>
            <a:br/>
            <a:r>
              <a:rPr b="0" lang="en-US" sz="1000" spc="-1" strike="noStrike">
                <a:solidFill>
                  <a:srgbClr val="595959"/>
                </a:solidFill>
                <a:latin typeface="Lato"/>
                <a:ea typeface="Lato"/>
              </a:rPr>
              <a:t>BeagleBone Black:</a:t>
            </a:r>
            <a:br/>
            <a:r>
              <a:rPr b="0" lang="en-US" sz="1000" spc="-1" strike="noStrike">
                <a:solidFill>
                  <a:srgbClr val="595959"/>
                </a:solidFill>
                <a:latin typeface="Lato"/>
                <a:ea typeface="Lato"/>
              </a:rPr>
              <a:t>Model: SeeedStudio BeagleBone Green:</a:t>
            </a:r>
            <a:endParaRPr b="0" lang="en-US" sz="10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U-Boot: microSD</a:t>
            </a:r>
            <a:endParaRPr b="0" lang="en-US" sz="2600" spc="-1" strike="noStrike">
              <a:latin typeface="Arial"/>
            </a:endParaRPr>
          </a:p>
        </p:txBody>
      </p:sp>
      <p:sp>
        <p:nvSpPr>
          <p:cNvPr id="611"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pPr>
            <a:r>
              <a:rPr b="0" lang="en-US" sz="1300" spc="-1" strike="noStrike">
                <a:solidFill>
                  <a:srgbClr val="595959"/>
                </a:solidFill>
                <a:latin typeface="Lato"/>
                <a:ea typeface="Lato"/>
              </a:rPr>
              <a:t>Insert USB-microSD adapter, and type “lsblk”</a:t>
            </a:r>
            <a:endParaRPr b="0" lang="en-US" sz="1300" spc="-1" strike="noStrike">
              <a:latin typeface="Arial"/>
            </a:endParaRPr>
          </a:p>
          <a:p>
            <a:pPr marL="457200">
              <a:lnSpc>
                <a:spcPct val="100000"/>
              </a:lnSpc>
              <a:spcBef>
                <a:spcPts val="1599"/>
              </a:spcBef>
            </a:pPr>
            <a:r>
              <a:rPr b="0" lang="en-US" sz="1300" spc="-1" strike="noStrike">
                <a:solidFill>
                  <a:srgbClr val="595959"/>
                </a:solidFill>
                <a:latin typeface="Lato"/>
                <a:ea typeface="Lato"/>
              </a:rPr>
              <a:t>voodoo@hestia:~/Supercon-2017-PocketBeagle$ lsblk</a:t>
            </a:r>
            <a:br/>
            <a:r>
              <a:rPr b="0" lang="en-US" sz="1300" spc="-1" strike="noStrike">
                <a:solidFill>
                  <a:srgbClr val="595959"/>
                </a:solidFill>
                <a:latin typeface="Lato"/>
                <a:ea typeface="Lato"/>
              </a:rPr>
              <a:t>NAME        MAJ:MIN RM   SIZE RO TYPE MOUNTPOINT</a:t>
            </a:r>
            <a:br/>
            <a:r>
              <a:rPr b="0" lang="en-US" sz="1300" spc="-1" strike="noStrike">
                <a:solidFill>
                  <a:srgbClr val="595959"/>
                </a:solidFill>
                <a:latin typeface="Lato"/>
                <a:ea typeface="Lato"/>
              </a:rPr>
              <a:t>sda           8:0    0 465.8G  0 disk </a:t>
            </a:r>
            <a:br/>
            <a:r>
              <a:rPr b="0" lang="en-US" sz="1300" spc="-1" strike="noStrike">
                <a:solidFill>
                  <a:srgbClr val="595959"/>
                </a:solidFill>
                <a:latin typeface="Lato"/>
                <a:ea typeface="Lato"/>
              </a:rPr>
              <a:t>└─sda1        8:1    0 465.8G  0 part /</a:t>
            </a:r>
            <a:br/>
            <a:r>
              <a:rPr b="0" lang="en-US" sz="1300" spc="-1" strike="noStrike">
                <a:solidFill>
                  <a:srgbClr val="595959"/>
                </a:solidFill>
                <a:latin typeface="Lato"/>
                <a:ea typeface="Lato"/>
              </a:rPr>
              <a:t>sde           8:64   1   7.4G  0 disk </a:t>
            </a:r>
            <a:br/>
            <a:r>
              <a:rPr b="0" lang="en-US" sz="1300" spc="-1" strike="noStrike">
                <a:solidFill>
                  <a:srgbClr val="595959"/>
                </a:solidFill>
                <a:latin typeface="Lato"/>
                <a:ea typeface="Lato"/>
              </a:rPr>
              <a:t>└─sde1        8:65   1   7.4G  0 part</a:t>
            </a:r>
            <a:endParaRPr b="0" lang="en-US" sz="1300" spc="-1" strike="noStrike">
              <a:latin typeface="Arial"/>
            </a:endParaRPr>
          </a:p>
          <a:p>
            <a:pPr marL="457200">
              <a:lnSpc>
                <a:spcPct val="100000"/>
              </a:lnSpc>
              <a:spcBef>
                <a:spcPts val="1599"/>
              </a:spcBef>
              <a:spcAft>
                <a:spcPts val="1599"/>
              </a:spcAft>
            </a:pPr>
            <a:r>
              <a:rPr b="0" lang="en-US" sz="1300" spc="-1" strike="noStrike">
                <a:solidFill>
                  <a:srgbClr val="595959"/>
                </a:solidFill>
                <a:latin typeface="Lato"/>
                <a:ea typeface="Lato"/>
              </a:rPr>
              <a:t>Open: system.sh change: MMC=/dev/sde</a:t>
            </a:r>
            <a:endParaRPr b="0" lang="en-US" sz="1300" spc="-1" strike="noStrike">
              <a:latin typeface="Arial"/>
            </a:endParaRPr>
          </a:p>
        </p:txBody>
      </p:sp>
      <p:sp>
        <p:nvSpPr>
          <p:cNvPr id="612" name="CustomShape 3"/>
          <p:cNvSpPr/>
          <p:nvPr/>
        </p:nvSpPr>
        <p:spPr>
          <a:xfrm>
            <a:off x="4311360" y="3830760"/>
            <a:ext cx="696960" cy="343440"/>
          </a:xfrm>
          <a:prstGeom prst="leftArrow">
            <a:avLst>
              <a:gd name="adj1" fmla="val 50000"/>
              <a:gd name="adj2" fmla="val 50000"/>
            </a:avLst>
          </a:prstGeom>
          <a:solidFill>
            <a:srgbClr val="e9edee"/>
          </a:solidFill>
          <a:ln w="9360">
            <a:solidFill>
              <a:srgbClr val="1a1a1a"/>
            </a:solidFill>
            <a:round/>
          </a:ln>
        </p:spPr>
        <p:style>
          <a:lnRef idx="0"/>
          <a:fillRef idx="0"/>
          <a:effectRef idx="0"/>
          <a:fontRef idx="minor"/>
        </p:style>
      </p:sp>
      <p:sp>
        <p:nvSpPr>
          <p:cNvPr id="613" name="CustomShape 4"/>
          <p:cNvSpPr/>
          <p:nvPr/>
        </p:nvSpPr>
        <p:spPr>
          <a:xfrm>
            <a:off x="5333040" y="3762000"/>
            <a:ext cx="3299400" cy="411840"/>
          </a:xfrm>
          <a:prstGeom prst="rect">
            <a:avLst/>
          </a:prstGeom>
          <a:noFill/>
          <a:ln>
            <a:noFill/>
          </a:ln>
        </p:spPr>
        <p:style>
          <a:lnRef idx="0"/>
          <a:fillRef idx="0"/>
          <a:effectRef idx="0"/>
          <a:fontRef idx="minor"/>
        </p:style>
        <p:txBody>
          <a:bodyPr lIns="90000" rIns="90000" tIns="91440" bIns="91440"/>
          <a:p>
            <a:pPr>
              <a:lnSpc>
                <a:spcPct val="100000"/>
              </a:lnSpc>
            </a:pPr>
            <a:r>
              <a:rPr b="0" lang="en-US" sz="1400" spc="-1" strike="noStrike">
                <a:solidFill>
                  <a:srgbClr val="000000"/>
                </a:solidFill>
                <a:latin typeface="Arial"/>
                <a:ea typeface="Arial"/>
              </a:rPr>
              <a:t>That’s our 8GB USB Flash Drive</a:t>
            </a:r>
            <a:endParaRPr b="0" lang="en-US" sz="1400" spc="-1" strike="noStrike">
              <a:latin typeface="Arial"/>
            </a:endParaRPr>
          </a:p>
        </p:txBody>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U-Boot: Format microSD</a:t>
            </a:r>
            <a:endParaRPr b="0" lang="en-US" sz="2600" spc="-1" strike="noStrike">
              <a:latin typeface="Arial"/>
            </a:endParaRPr>
          </a:p>
        </p:txBody>
      </p:sp>
      <p:sp>
        <p:nvSpPr>
          <p:cNvPr id="615"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pPr>
            <a:r>
              <a:rPr b="0" lang="en-US" sz="1300" spc="-1" strike="noStrike">
                <a:solidFill>
                  <a:srgbClr val="595959"/>
                </a:solidFill>
                <a:latin typeface="Lato"/>
                <a:ea typeface="Lato"/>
              </a:rPr>
              <a:t>sudo dd if=/dev/zero of=${MMC} bs=1M count=10</a:t>
            </a:r>
            <a:br/>
            <a:br/>
            <a:r>
              <a:rPr b="0" lang="en-US" sz="1300" spc="-1" strike="noStrike">
                <a:solidFill>
                  <a:srgbClr val="595959"/>
                </a:solidFill>
                <a:latin typeface="Lato"/>
                <a:ea typeface="Lato"/>
              </a:rPr>
              <a:t>sudo sfdisk ${MMC} &lt;&lt;-__EOF__</a:t>
            </a:r>
            <a:br/>
            <a:r>
              <a:rPr b="0" lang="en-US" sz="1300" spc="-1" strike="noStrike">
                <a:solidFill>
                  <a:srgbClr val="595959"/>
                </a:solidFill>
                <a:latin typeface="Lato"/>
                <a:ea typeface="Lato"/>
              </a:rPr>
              <a:t>4M,,L,*</a:t>
            </a:r>
            <a:br/>
            <a:r>
              <a:rPr b="0" lang="en-US" sz="1300" spc="-1" strike="noStrike">
                <a:solidFill>
                  <a:srgbClr val="595959"/>
                </a:solidFill>
                <a:latin typeface="Lato"/>
                <a:ea typeface="Lato"/>
              </a:rPr>
              <a:t>__EOF__</a:t>
            </a:r>
            <a:br/>
            <a:br/>
            <a:r>
              <a:rPr b="0" lang="en-US" sz="1300" spc="-1" strike="noStrike">
                <a:solidFill>
                  <a:srgbClr val="595959"/>
                </a:solidFill>
                <a:latin typeface="Lato"/>
                <a:ea typeface="Lato"/>
              </a:rPr>
              <a:t>sudo mkfs.ext4 -L rootfs ${MMC}1</a:t>
            </a:r>
            <a:endParaRPr b="0" lang="en-US" sz="1300" spc="-1" strike="noStrike">
              <a:latin typeface="Arial"/>
            </a:endParaRPr>
          </a:p>
          <a:p>
            <a:pPr>
              <a:lnSpc>
                <a:spcPct val="100000"/>
              </a:lnSpc>
              <a:spcBef>
                <a:spcPts val="1599"/>
              </a:spcBef>
              <a:spcAft>
                <a:spcPts val="1599"/>
              </a:spcAft>
            </a:pPr>
            <a:r>
              <a:rPr b="0" lang="en-US" sz="1300" spc="-1" strike="noStrike">
                <a:solidFill>
                  <a:srgbClr val="595959"/>
                </a:solidFill>
                <a:latin typeface="Lato"/>
                <a:ea typeface="Lato"/>
              </a:rPr>
              <a:t>voodoo@hestia:~/Supercon-2017-PocketBeagle$ ./scripts/format_drive.sh</a:t>
            </a:r>
            <a:endParaRPr b="0" lang="en-US" sz="13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U-Boot: (refresh for your memory)</a:t>
            </a:r>
            <a:endParaRPr b="0" lang="en-US" sz="2600" spc="-1" strike="noStrike">
              <a:latin typeface="Arial"/>
            </a:endParaRPr>
          </a:p>
        </p:txBody>
      </p:sp>
      <p:sp>
        <p:nvSpPr>
          <p:cNvPr id="617"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pPr>
            <a:r>
              <a:rPr b="0" lang="en-US" sz="1300" spc="-1" strike="noStrike" u="sng">
                <a:solidFill>
                  <a:srgbClr val="0000ff"/>
                </a:solidFill>
                <a:uFillTx/>
                <a:latin typeface="Lato"/>
                <a:ea typeface="Lato"/>
                <a:hlinkClick r:id="rId1"/>
              </a:rPr>
              <a:t>http://www.ti.com/lit/ug/spruh73p/spruh73p.pdf</a:t>
            </a:r>
            <a:r>
              <a:rPr b="0" lang="en-US" sz="1300" spc="-1" strike="noStrike">
                <a:solidFill>
                  <a:srgbClr val="595959"/>
                </a:solidFill>
                <a:latin typeface="Lato"/>
                <a:ea typeface="Lato"/>
              </a:rPr>
              <a:t> (Page: 5054)</a:t>
            </a:r>
            <a:endParaRPr b="0" lang="en-US" sz="1300" spc="-1" strike="noStrike">
              <a:latin typeface="Arial"/>
            </a:endParaRPr>
          </a:p>
          <a:p>
            <a:pPr marL="457200" indent="-310320">
              <a:lnSpc>
                <a:spcPct val="100000"/>
              </a:lnSpc>
              <a:spcBef>
                <a:spcPts val="1599"/>
              </a:spcBef>
              <a:buClr>
                <a:srgbClr val="595959"/>
              </a:buClr>
              <a:buFont typeface="StarSymbol"/>
              <a:buAutoNum type="arabicPeriod"/>
            </a:pPr>
            <a:r>
              <a:rPr b="0" lang="en-US" sz="1300" spc="-1" strike="noStrike">
                <a:solidFill>
                  <a:srgbClr val="595959"/>
                </a:solidFill>
                <a:latin typeface="Lato"/>
                <a:ea typeface="Lato"/>
              </a:rPr>
              <a:t>0x0</a:t>
            </a:r>
            <a:endParaRPr b="0" lang="en-US" sz="1300" spc="-1" strike="noStrike">
              <a:latin typeface="Arial"/>
            </a:endParaRPr>
          </a:p>
          <a:p>
            <a:pPr marL="457200" indent="-310320">
              <a:lnSpc>
                <a:spcPct val="100000"/>
              </a:lnSpc>
              <a:buClr>
                <a:srgbClr val="595959"/>
              </a:buClr>
              <a:buFont typeface="StarSymbol"/>
              <a:buAutoNum type="arabicPeriod"/>
            </a:pPr>
            <a:r>
              <a:rPr b="0" lang="en-US" sz="1300" spc="-1" strike="noStrike">
                <a:solidFill>
                  <a:srgbClr val="595959"/>
                </a:solidFill>
                <a:latin typeface="Lato"/>
                <a:ea typeface="Lato"/>
              </a:rPr>
              <a:t>0x20000 (128KB) &lt;- We are going to use this location</a:t>
            </a:r>
            <a:endParaRPr b="0" lang="en-US" sz="1300" spc="-1" strike="noStrike">
              <a:latin typeface="Arial"/>
            </a:endParaRPr>
          </a:p>
          <a:p>
            <a:pPr marL="457200" indent="-310320">
              <a:lnSpc>
                <a:spcPct val="100000"/>
              </a:lnSpc>
              <a:buClr>
                <a:srgbClr val="595959"/>
              </a:buClr>
              <a:buFont typeface="StarSymbol"/>
              <a:buAutoNum type="arabicPeriod"/>
            </a:pPr>
            <a:r>
              <a:rPr b="0" lang="en-US" sz="1300" spc="-1" strike="noStrike">
                <a:solidFill>
                  <a:srgbClr val="595959"/>
                </a:solidFill>
                <a:latin typeface="Lato"/>
                <a:ea typeface="Lato"/>
              </a:rPr>
              <a:t>0x40000 (256KB)</a:t>
            </a:r>
            <a:endParaRPr b="0" lang="en-US" sz="1300" spc="-1" strike="noStrike">
              <a:latin typeface="Arial"/>
            </a:endParaRPr>
          </a:p>
          <a:p>
            <a:pPr marL="457200" indent="-310320">
              <a:lnSpc>
                <a:spcPct val="100000"/>
              </a:lnSpc>
              <a:buClr>
                <a:srgbClr val="595959"/>
              </a:buClr>
              <a:buFont typeface="StarSymbol"/>
              <a:buAutoNum type="arabicPeriod"/>
            </a:pPr>
            <a:r>
              <a:rPr b="0" lang="en-US" sz="1300" spc="-1" strike="noStrike">
                <a:solidFill>
                  <a:srgbClr val="595959"/>
                </a:solidFill>
                <a:latin typeface="Lato"/>
                <a:ea typeface="Lato"/>
              </a:rPr>
              <a:t>0x60000 (384KB)</a:t>
            </a:r>
            <a:endParaRPr b="0" lang="en-US" sz="1300" spc="-1" strike="noStrike">
              <a:latin typeface="Arial"/>
            </a:endParaRPr>
          </a:p>
          <a:p>
            <a:pPr>
              <a:lnSpc>
                <a:spcPct val="100000"/>
              </a:lnSpc>
              <a:spcBef>
                <a:spcPts val="1599"/>
              </a:spcBef>
            </a:pPr>
            <a:r>
              <a:rPr b="0" lang="en-US" sz="1300" spc="-1" strike="noStrike">
                <a:solidFill>
                  <a:srgbClr val="595959"/>
                </a:solidFill>
                <a:latin typeface="Lato"/>
                <a:ea typeface="Lato"/>
              </a:rPr>
              <a:t>sudo dd if=./deploy/MLO of=${MMC} count=1 seek=1 bs=128k</a:t>
            </a:r>
            <a:endParaRPr b="0" lang="en-US" sz="1300" spc="-1" strike="noStrike">
              <a:latin typeface="Arial"/>
            </a:endParaRPr>
          </a:p>
          <a:p>
            <a:pPr>
              <a:lnSpc>
                <a:spcPct val="100000"/>
              </a:lnSpc>
            </a:pPr>
            <a:r>
              <a:rPr b="0" lang="en-US" sz="1300" spc="-1" strike="noStrike">
                <a:solidFill>
                  <a:srgbClr val="595959"/>
                </a:solidFill>
                <a:latin typeface="Lato"/>
                <a:ea typeface="Lato"/>
              </a:rPr>
              <a:t>sudo dd if=./deploy/u-boot.img of=${MMC} count=2 seek=1 bs=384k</a:t>
            </a:r>
            <a:endParaRPr b="0" lang="en-US" sz="1300" spc="-1" strike="noStrike">
              <a:latin typeface="Arial"/>
            </a:endParaRPr>
          </a:p>
          <a:p>
            <a:pPr>
              <a:lnSpc>
                <a:spcPct val="100000"/>
              </a:lnSpc>
            </a:pPr>
            <a:endParaRPr b="0" lang="en-US" sz="1300" spc="-1" strike="noStrike">
              <a:latin typeface="Arial"/>
            </a:endParaRPr>
          </a:p>
          <a:p>
            <a:pPr>
              <a:lnSpc>
                <a:spcPct val="100000"/>
              </a:lnSpc>
              <a:spcBef>
                <a:spcPts val="1599"/>
              </a:spcBef>
              <a:spcAft>
                <a:spcPts val="1599"/>
              </a:spcAft>
            </a:pPr>
            <a:endParaRPr b="0" lang="en-US" sz="1300" spc="-1" strike="noStrike">
              <a:latin typeface="Arial"/>
            </a:endParaRPr>
          </a:p>
        </p:txBody>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803520" y="1453320"/>
            <a:ext cx="8472600" cy="589320"/>
          </a:xfrm>
          <a:prstGeom prst="rect">
            <a:avLst/>
          </a:prstGeom>
          <a:noFill/>
          <a:ln>
            <a:noFill/>
          </a:ln>
        </p:spPr>
        <p:style>
          <a:lnRef idx="0"/>
          <a:fillRef idx="0"/>
          <a:effectRef idx="0"/>
          <a:fontRef idx="minor"/>
        </p:style>
        <p:txBody>
          <a:bodyPr lIns="90000" rIns="90000" tIns="91440" bIns="91440"/>
          <a:p>
            <a:pPr>
              <a:lnSpc>
                <a:spcPct val="100000"/>
              </a:lnSpc>
            </a:pPr>
            <a:r>
              <a:rPr b="1" lang="en-US" sz="2600" spc="-1" strike="noStrike">
                <a:solidFill>
                  <a:srgbClr val="1a1a1a"/>
                </a:solidFill>
                <a:latin typeface="Raleway"/>
                <a:ea typeface="Raleway"/>
              </a:rPr>
              <a:t>Base Rootfs: Debian 9.x (Stretch)</a:t>
            </a:r>
            <a:endParaRPr b="0" lang="en-US" sz="2600" spc="-1" strike="noStrike">
              <a:latin typeface="Arial"/>
            </a:endParaRPr>
          </a:p>
        </p:txBody>
      </p:sp>
      <p:sp>
        <p:nvSpPr>
          <p:cNvPr id="619" name="CustomShape 2"/>
          <p:cNvSpPr/>
          <p:nvPr/>
        </p:nvSpPr>
        <p:spPr>
          <a:xfrm>
            <a:off x="803520" y="2291400"/>
            <a:ext cx="8472600" cy="2491560"/>
          </a:xfrm>
          <a:prstGeom prst="rect">
            <a:avLst/>
          </a:prstGeom>
          <a:noFill/>
          <a:ln>
            <a:noFill/>
          </a:ln>
        </p:spPr>
        <p:style>
          <a:lnRef idx="0"/>
          <a:fillRef idx="0"/>
          <a:effectRef idx="0"/>
          <a:fontRef idx="minor"/>
        </p:style>
        <p:txBody>
          <a:bodyPr lIns="90000" rIns="90000" tIns="91440" bIns="91440"/>
          <a:p>
            <a:pPr>
              <a:lnSpc>
                <a:spcPct val="100000"/>
              </a:lnSpc>
            </a:pPr>
            <a:r>
              <a:rPr b="0" lang="en-US" sz="1300" spc="-1" strike="noStrike">
                <a:solidFill>
                  <a:srgbClr val="595959"/>
                </a:solidFill>
                <a:latin typeface="Lato"/>
                <a:ea typeface="Lato"/>
              </a:rPr>
              <a:t>Maintainer: Robert Nelson (with lots of help from all the Debian Developers and 1000’s of other users)</a:t>
            </a:r>
            <a:endParaRPr b="0" lang="en-US" sz="1300" spc="-1" strike="noStrike">
              <a:latin typeface="Arial"/>
            </a:endParaRPr>
          </a:p>
          <a:p>
            <a:pPr marL="457200" indent="-294480">
              <a:lnSpc>
                <a:spcPct val="100000"/>
              </a:lnSpc>
              <a:buClr>
                <a:srgbClr val="595959"/>
              </a:buClr>
              <a:buFont typeface="Arial"/>
              <a:buChar char="●"/>
            </a:pPr>
            <a:r>
              <a:rPr b="1" lang="en-US" sz="1050" spc="-1" strike="noStrike" u="sng">
                <a:solidFill>
                  <a:srgbClr val="0000ff"/>
                </a:solidFill>
                <a:uFillTx/>
                <a:latin typeface="Arial"/>
                <a:ea typeface="Arial"/>
                <a:hlinkClick r:id="rId1"/>
              </a:rPr>
              <a:t>https://elinux.org/Beagleboard:BeagleBoneBlack_Debian#2017-11-05_-_Debian_9_.28Stretch.29_-_Weekly</a:t>
            </a:r>
            <a:endParaRPr b="0" lang="en-US" sz="1050" spc="-1" strike="noStrike">
              <a:latin typeface="Arial"/>
            </a:endParaRPr>
          </a:p>
          <a:p>
            <a:pPr marL="457200" indent="-294480">
              <a:lnSpc>
                <a:spcPct val="100000"/>
              </a:lnSpc>
              <a:buClr>
                <a:srgbClr val="595959"/>
              </a:buClr>
              <a:buFont typeface="Arial"/>
              <a:buChar char="●"/>
            </a:pPr>
            <a:r>
              <a:rPr b="1" lang="en-US" sz="1050" spc="-1" strike="noStrike" u="sng">
                <a:solidFill>
                  <a:srgbClr val="0000ff"/>
                </a:solidFill>
                <a:uFillTx/>
                <a:latin typeface="Arial"/>
                <a:ea typeface="Arial"/>
                <a:hlinkClick r:id="rId2"/>
              </a:rPr>
              <a:t>https://www.debian.org/</a:t>
            </a:r>
            <a:endParaRPr b="0" lang="en-US" sz="1050" spc="-1" strike="noStrike">
              <a:latin typeface="Arial"/>
            </a:endParaRPr>
          </a:p>
          <a:p>
            <a:pPr marL="457200" indent="-294480">
              <a:lnSpc>
                <a:spcPct val="100000"/>
              </a:lnSpc>
              <a:buClr>
                <a:srgbClr val="595959"/>
              </a:buClr>
              <a:buFont typeface="Arial"/>
              <a:buChar char="●"/>
            </a:pPr>
            <a:r>
              <a:rPr b="1" lang="en-US" sz="1050" spc="-1" strike="noStrike" u="sng">
                <a:solidFill>
                  <a:srgbClr val="0000ff"/>
                </a:solidFill>
                <a:uFillTx/>
                <a:latin typeface="Arial"/>
                <a:ea typeface="Arial"/>
                <a:hlinkClick r:id="rId3"/>
              </a:rPr>
              <a:t>https://github.com/beagleboard/image-builder</a:t>
            </a:r>
            <a:endParaRPr b="0" lang="en-US" sz="1050" spc="-1" strike="noStrike">
              <a:latin typeface="Arial"/>
            </a:endParaRPr>
          </a:p>
          <a:p>
            <a:pPr>
              <a:lnSpc>
                <a:spcPct val="100000"/>
              </a:lnSpc>
            </a:pPr>
            <a:endParaRPr b="0" lang="en-US" sz="1050" spc="-1" strike="noStrike">
              <a:latin typeface="Arial"/>
            </a:endParaRPr>
          </a:p>
        </p:txBody>
      </p:sp>
      <p:sp>
        <p:nvSpPr>
          <p:cNvPr id="620" name="Line 3"/>
          <p:cNvSpPr/>
          <p:nvPr/>
        </p:nvSpPr>
        <p:spPr>
          <a:xfrm>
            <a:off x="1854720" y="2431440"/>
            <a:ext cx="334440" cy="117000"/>
          </a:xfrm>
          <a:prstGeom prst="line">
            <a:avLst/>
          </a:prstGeom>
          <a:ln>
            <a:solidFill>
              <a:srgbClr val="ed1c24"/>
            </a:solidFill>
          </a:ln>
        </p:spPr>
        <p:style>
          <a:lnRef idx="0"/>
          <a:fillRef idx="0"/>
          <a:effectRef idx="0"/>
          <a:fontRef idx="minor"/>
        </p:style>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Inspiration from early PCs</a:t>
            </a:r>
            <a:endParaRPr b="0" lang="en-US" sz="4400" spc="-1" strike="noStrike">
              <a:latin typeface="Arial"/>
            </a:endParaRPr>
          </a:p>
        </p:txBody>
      </p:sp>
      <p:pic>
        <p:nvPicPr>
          <p:cNvPr id="417" name="" descr=""/>
          <p:cNvPicPr/>
          <p:nvPr/>
        </p:nvPicPr>
        <p:blipFill>
          <a:blip r:embed="rId1"/>
          <a:stretch/>
        </p:blipFill>
        <p:spPr>
          <a:xfrm>
            <a:off x="3393720" y="2560320"/>
            <a:ext cx="3098160" cy="2387520"/>
          </a:xfrm>
          <a:prstGeom prst="rect">
            <a:avLst/>
          </a:prstGeom>
          <a:ln>
            <a:noFill/>
          </a:ln>
        </p:spPr>
      </p:pic>
      <p:pic>
        <p:nvPicPr>
          <p:cNvPr id="418" name="" descr=""/>
          <p:cNvPicPr/>
          <p:nvPr/>
        </p:nvPicPr>
        <p:blipFill>
          <a:blip r:embed="rId2"/>
          <a:stretch/>
        </p:blipFill>
        <p:spPr>
          <a:xfrm>
            <a:off x="7283160" y="2468880"/>
            <a:ext cx="2112480" cy="2724840"/>
          </a:xfrm>
          <a:prstGeom prst="rect">
            <a:avLst/>
          </a:prstGeom>
          <a:ln>
            <a:noFill/>
          </a:ln>
        </p:spPr>
      </p:pic>
      <p:sp>
        <p:nvSpPr>
          <p:cNvPr id="419" name="CustomShape 2"/>
          <p:cNvSpPr/>
          <p:nvPr/>
        </p:nvSpPr>
        <p:spPr>
          <a:xfrm>
            <a:off x="0" y="5158080"/>
            <a:ext cx="9435600" cy="45864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u="sng">
                <a:solidFill>
                  <a:srgbClr val="0000ff"/>
                </a:solidFill>
                <a:uFillTx/>
                <a:latin typeface="Arial"/>
                <a:hlinkClick r:id="rId3"/>
              </a:rPr>
              <a:t>http://newcome.wordpress.com/2009/12/15/make-electronics-the-new-engineers-notebook/</a:t>
            </a:r>
            <a:r>
              <a:rPr b="0" lang="en-US" sz="1300" spc="-1" strike="noStrike">
                <a:solidFill>
                  <a:srgbClr val="0000ff"/>
                </a:solidFill>
                <a:latin typeface="Arial"/>
              </a:rPr>
              <a:t>  </a:t>
            </a:r>
            <a:endParaRPr b="0" lang="en-US" sz="1300" spc="-1" strike="noStrike">
              <a:latin typeface="Arial"/>
            </a:endParaRPr>
          </a:p>
          <a:p>
            <a:pPr>
              <a:lnSpc>
                <a:spcPct val="100000"/>
              </a:lnSpc>
            </a:pPr>
            <a:r>
              <a:rPr b="0" lang="en-US" sz="1300" spc="-1" strike="noStrike" u="sng">
                <a:solidFill>
                  <a:srgbClr val="0000ff"/>
                </a:solidFill>
                <a:uFillTx/>
                <a:latin typeface="Arial"/>
                <a:hlinkClick r:id="rId4"/>
              </a:rPr>
              <a:t>http://www.sandywalsh.com/2012_07_01_archive.html</a:t>
            </a:r>
            <a:r>
              <a:rPr b="0" lang="en-US" sz="1300" spc="-1" strike="noStrike">
                <a:solidFill>
                  <a:srgbClr val="0000ff"/>
                </a:solidFill>
                <a:latin typeface="Arial"/>
              </a:rPr>
              <a:t>  </a:t>
            </a:r>
            <a:endParaRPr b="0" lang="en-US" sz="13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See more labs in the Handouts</a:t>
            </a:r>
            <a:endParaRPr b="0" lang="en-US" sz="4400" spc="-1" strike="noStrike">
              <a:latin typeface="Arial"/>
            </a:endParaRPr>
          </a:p>
        </p:txBody>
      </p:sp>
      <p:sp>
        <p:nvSpPr>
          <p:cNvPr id="622"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Do the last 3 labs </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t>
            </a:r>
            <a:r>
              <a:rPr b="0" lang="en-US" sz="2800" spc="-1" strike="noStrike">
                <a:latin typeface="Arial"/>
              </a:rPr>
              <a:t>Using Node-RED to read and write files”</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t>
            </a:r>
            <a:r>
              <a:rPr b="0" lang="en-US" sz="2800" spc="-1" strike="noStrike">
                <a:latin typeface="Arial"/>
              </a:rPr>
              <a:t>Explore the Linux command line”</a:t>
            </a:r>
            <a:endParaRPr b="0" lang="en-US" sz="28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a:t>
            </a:r>
            <a:r>
              <a:rPr b="0" lang="en-US" sz="2800" spc="-1" strike="noStrike">
                <a:latin typeface="Arial"/>
              </a:rPr>
              <a:t>Toggle LED based on a button press using a </a:t>
            </a:r>
            <a:r>
              <a:rPr b="0" lang="en-US" sz="2800" spc="-1" strike="noStrike">
                <a:latin typeface="Arial"/>
              </a:rPr>
              <a:t>PRU”</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I will interrupt with hints and discussion at </a:t>
            </a:r>
            <a:r>
              <a:rPr b="0" lang="en-US" sz="3200" spc="-1" strike="noStrike">
                <a:latin typeface="Arial"/>
              </a:rPr>
              <a:t>intervals</a:t>
            </a:r>
            <a:endParaRPr b="0" lang="en-US" sz="3200" spc="-1" strike="noStrike">
              <a:latin typeface="Arial"/>
            </a:endParaRPr>
          </a:p>
        </p:txBody>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TextShape 1"/>
          <p:cNvSpPr txBox="1"/>
          <p:nvPr/>
        </p:nvSpPr>
        <p:spPr>
          <a:xfrm>
            <a:off x="503640" y="226080"/>
            <a:ext cx="9069120" cy="946080"/>
          </a:xfrm>
          <a:prstGeom prst="rect">
            <a:avLst/>
          </a:prstGeom>
          <a:noFill/>
          <a:ln>
            <a:noFill/>
          </a:ln>
        </p:spPr>
        <p:txBody>
          <a:bodyPr lIns="0" rIns="0" tIns="0" bIns="0" anchor="ctr"/>
          <a:p>
            <a:pPr algn="ctr"/>
            <a:r>
              <a:rPr b="0" lang="en-US" sz="4400" spc="-1" strike="noStrike">
                <a:latin typeface="Arial"/>
              </a:rPr>
              <a:t>In Linux, everything becomes a file</a:t>
            </a:r>
            <a:endParaRPr b="0" lang="en-US" sz="4400" spc="-1" strike="noStrike">
              <a:latin typeface="Arial"/>
            </a:endParaRPr>
          </a:p>
        </p:txBody>
      </p:sp>
      <p:sp>
        <p:nvSpPr>
          <p:cNvPr id="624"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Much to learn</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I'm used to microcontrollers: just give me the datasheet with register definitions and set me free!</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Training on boot &amp; device drivers useful</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Often geared more at system bring-up</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What about the everyday user?</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Where is that abstraction benefit?</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Let's just walk a working system!</a:t>
            </a:r>
            <a:endParaRPr b="0" lang="en-US" sz="3200" spc="-1" strike="noStrike">
              <a:latin typeface="Arial"/>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What is the baseline?</a:t>
            </a:r>
            <a:endParaRPr b="0" lang="en-US" sz="4400" spc="-1" strike="noStrike">
              <a:latin typeface="Arial"/>
            </a:endParaRPr>
          </a:p>
        </p:txBody>
      </p:sp>
      <p:sp>
        <p:nvSpPr>
          <p:cNvPr id="626"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Every Linux system may be customized</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This is the nature of open source</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Stuff still needs to work together</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The Linux Standard Base</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Umbrella for various Linux Foundation groups</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A specification and a testkit</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Documents typical libraries, functions and files expected to be found by the developer</a:t>
            </a:r>
            <a:endParaRPr b="0" lang="en-US" sz="2800" spc="-1" strike="noStrike">
              <a:latin typeface="Arial"/>
            </a:endParaRPr>
          </a:p>
        </p:txBody>
      </p:sp>
      <p:sp>
        <p:nvSpPr>
          <p:cNvPr id="627" name="TextShape 3"/>
          <p:cNvSpPr txBox="1"/>
          <p:nvPr/>
        </p:nvSpPr>
        <p:spPr>
          <a:xfrm>
            <a:off x="457200" y="910440"/>
            <a:ext cx="6858000" cy="735120"/>
          </a:xfrm>
          <a:prstGeom prst="rect">
            <a:avLst/>
          </a:prstGeom>
          <a:noFill/>
          <a:ln>
            <a:noFill/>
          </a:ln>
        </p:spPr>
        <p:txBody>
          <a:bodyPr lIns="90000" rIns="90000" tIns="45000" bIns="45000"/>
          <a:p>
            <a:r>
              <a:rPr b="1" lang="en-US" sz="1600" spc="-1" strike="noStrike">
                <a:latin typeface="Arial"/>
                <a:hlinkClick r:id="rId1"/>
              </a:rPr>
              <a:t>http://refspecs.linuxfoundation.org/lsb.shtml</a:t>
            </a:r>
            <a:endParaRPr b="1" lang="en-US" sz="1600" spc="-1" strike="noStrike">
              <a:latin typeface="Arial"/>
            </a:endParaRPr>
          </a:p>
          <a:p>
            <a:endParaRPr b="0" lang="en-US" sz="1600" spc="-1" strike="noStrike">
              <a:latin typeface="Arial"/>
            </a:endParaRPr>
          </a:p>
        </p:txBody>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lsb_release</a:t>
            </a:r>
            <a:endParaRPr b="0" lang="en-US" sz="4400" spc="-1" strike="noStrike">
              <a:latin typeface="Arial"/>
            </a:endParaRPr>
          </a:p>
        </p:txBody>
      </p:sp>
      <p:sp>
        <p:nvSpPr>
          <p:cNvPr id="629" name="TextShape 2"/>
          <p:cNvSpPr txBox="1"/>
          <p:nvPr/>
        </p:nvSpPr>
        <p:spPr>
          <a:xfrm>
            <a:off x="457200" y="910440"/>
            <a:ext cx="6858000" cy="735120"/>
          </a:xfrm>
          <a:prstGeom prst="rect">
            <a:avLst/>
          </a:prstGeom>
          <a:noFill/>
          <a:ln>
            <a:noFill/>
          </a:ln>
        </p:spPr>
        <p:txBody>
          <a:bodyPr lIns="90000" rIns="90000" tIns="45000" bIns="45000"/>
          <a:p>
            <a:r>
              <a:rPr b="1" lang="en-US" sz="1600" spc="-1" strike="noStrike">
                <a:latin typeface="Arial"/>
              </a:rPr>
              <a:t>     </a:t>
            </a:r>
            <a:endParaRPr b="1" lang="en-US" sz="1600" spc="-1" strike="noStrike">
              <a:latin typeface="Arial"/>
            </a:endParaRPr>
          </a:p>
          <a:p>
            <a:endParaRPr b="0" lang="en-US" sz="1600" spc="-1" strike="noStrike">
              <a:latin typeface="Arial"/>
            </a:endParaRPr>
          </a:p>
        </p:txBody>
      </p:sp>
      <p:graphicFrame>
        <p:nvGraphicFramePr>
          <p:cNvPr id="630" name="Table 3"/>
          <p:cNvGraphicFramePr/>
          <p:nvPr/>
        </p:nvGraphicFramePr>
        <p:xfrm>
          <a:off x="722160" y="1345680"/>
          <a:ext cx="8696160" cy="1693800"/>
        </p:xfrm>
        <a:graphic>
          <a:graphicData uri="http://schemas.openxmlformats.org/drawingml/2006/table">
            <a:tbl>
              <a:tblPr/>
              <a:tblGrid>
                <a:gridCol w="8696160"/>
              </a:tblGrid>
              <a:tr h="1694160">
                <a:tc>
                  <a:txBody>
                    <a:bodyPr lIns="90000" rIns="90000" tIns="46800" bIns="46800"/>
                    <a:p>
                      <a:r>
                        <a:rPr b="0" lang="en-US" sz="1800" spc="-1" strike="noStrike">
                          <a:latin typeface="FreeMono"/>
                        </a:rPr>
                        <a:t>debian</a:t>
                      </a:r>
                      <a:r>
                        <a:rPr b="0" lang="en-US" sz="1800" spc="-1" strike="noStrike">
                          <a:latin typeface="FreeMono"/>
                        </a:rPr>
                        <a:t>@beagl</a:t>
                      </a:r>
                      <a:r>
                        <a:rPr b="0" lang="en-US" sz="1800" spc="-1" strike="noStrike">
                          <a:latin typeface="FreeMono"/>
                        </a:rPr>
                        <a:t>ebone:</a:t>
                      </a:r>
                      <a:r>
                        <a:rPr b="0" lang="en-US" sz="1800" spc="-1" strike="noStrike">
                          <a:latin typeface="FreeMono"/>
                        </a:rPr>
                        <a:t>~$ </a:t>
                      </a:r>
                      <a:r>
                        <a:rPr b="1" lang="en-US" sz="1800" spc="-1" strike="noStrike">
                          <a:latin typeface="FreeMono"/>
                        </a:rPr>
                        <a:t>sudo </a:t>
                      </a:r>
                      <a:r>
                        <a:rPr b="1" lang="en-US" sz="1800" spc="-1" strike="noStrike">
                          <a:latin typeface="FreeMono"/>
                        </a:rPr>
                        <a:t>apt </a:t>
                      </a:r>
                      <a:r>
                        <a:rPr b="1" lang="en-US" sz="1800" spc="-1" strike="noStrike">
                          <a:latin typeface="FreeMono"/>
                        </a:rPr>
                        <a:t>instal</a:t>
                      </a:r>
                      <a:r>
                        <a:rPr b="1" lang="en-US" sz="1800" spc="-1" strike="noStrike">
                          <a:latin typeface="FreeMono"/>
                        </a:rPr>
                        <a:t>l -y </a:t>
                      </a:r>
                      <a:r>
                        <a:rPr b="1" lang="en-US" sz="1800" spc="-1" strike="noStrike">
                          <a:latin typeface="FreeMono"/>
                        </a:rPr>
                        <a:t>lsb</a:t>
                      </a:r>
                      <a:endParaRPr b="0" lang="en-US" sz="1800" spc="-1" strike="noStrike">
                        <a:latin typeface="Arial"/>
                      </a:endParaRPr>
                    </a:p>
                    <a:p>
                      <a:r>
                        <a:rPr b="0" lang="en-US" sz="1800" spc="-1" strike="noStrike">
                          <a:latin typeface="FreeMono"/>
                        </a:rPr>
                        <a:t>debian</a:t>
                      </a:r>
                      <a:r>
                        <a:rPr b="0" lang="en-US" sz="1800" spc="-1" strike="noStrike">
                          <a:latin typeface="FreeMono"/>
                        </a:rPr>
                        <a:t>@beagl</a:t>
                      </a:r>
                      <a:r>
                        <a:rPr b="0" lang="en-US" sz="1800" spc="-1" strike="noStrike">
                          <a:latin typeface="FreeMono"/>
                        </a:rPr>
                        <a:t>ebone:</a:t>
                      </a:r>
                      <a:r>
                        <a:rPr b="0" lang="en-US" sz="1800" spc="-1" strike="noStrike">
                          <a:latin typeface="FreeMono"/>
                        </a:rPr>
                        <a:t>~$ </a:t>
                      </a:r>
                      <a:r>
                        <a:rPr b="1" lang="en-US" sz="1800" spc="-1" strike="noStrike">
                          <a:latin typeface="FreeMono"/>
                        </a:rPr>
                        <a:t>lsb_re</a:t>
                      </a:r>
                      <a:r>
                        <a:rPr b="1" lang="en-US" sz="1800" spc="-1" strike="noStrike">
                          <a:latin typeface="FreeMono"/>
                        </a:rPr>
                        <a:t>lease </a:t>
                      </a:r>
                      <a:r>
                        <a:rPr b="1" lang="en-US" sz="1800" spc="-1" strike="noStrike">
                          <a:latin typeface="FreeMono"/>
                        </a:rPr>
                        <a:t>-a</a:t>
                      </a:r>
                      <a:endParaRPr b="0" lang="en-US" sz="1800" spc="-1" strike="noStrike">
                        <a:latin typeface="Arial"/>
                      </a:endParaRPr>
                    </a:p>
                    <a:p>
                      <a:r>
                        <a:rPr b="0" lang="en-US" sz="1800" spc="-1" strike="noStrike">
                          <a:latin typeface="FreeMono"/>
                        </a:rPr>
                        <a:t>No LSB </a:t>
                      </a:r>
                      <a:r>
                        <a:rPr b="0" lang="en-US" sz="1800" spc="-1" strike="noStrike">
                          <a:latin typeface="FreeMono"/>
                        </a:rPr>
                        <a:t>module</a:t>
                      </a:r>
                      <a:r>
                        <a:rPr b="0" lang="en-US" sz="1800" spc="-1" strike="noStrike">
                          <a:latin typeface="FreeMono"/>
                        </a:rPr>
                        <a:t>s are </a:t>
                      </a:r>
                      <a:r>
                        <a:rPr b="0" lang="en-US" sz="1800" spc="-1" strike="noStrike">
                          <a:latin typeface="FreeMono"/>
                        </a:rPr>
                        <a:t>availa</a:t>
                      </a:r>
                      <a:r>
                        <a:rPr b="0" lang="en-US" sz="1800" spc="-1" strike="noStrike">
                          <a:latin typeface="FreeMono"/>
                        </a:rPr>
                        <a:t>ble.</a:t>
                      </a:r>
                      <a:endParaRPr b="0" lang="en-US" sz="1800" spc="-1" strike="noStrike">
                        <a:latin typeface="Arial"/>
                      </a:endParaRPr>
                    </a:p>
                    <a:p>
                      <a:r>
                        <a:rPr b="0" lang="en-US" sz="1800" spc="-1" strike="noStrike">
                          <a:latin typeface="FreeMono"/>
                        </a:rPr>
                        <a:t>Distri</a:t>
                      </a:r>
                      <a:r>
                        <a:rPr b="0" lang="en-US" sz="1800" spc="-1" strike="noStrike">
                          <a:latin typeface="FreeMono"/>
                        </a:rPr>
                        <a:t>butor </a:t>
                      </a:r>
                      <a:r>
                        <a:rPr b="0" lang="en-US" sz="1800" spc="-1" strike="noStrike">
                          <a:latin typeface="FreeMono"/>
                        </a:rPr>
                        <a:t>ID: </a:t>
                      </a:r>
                      <a:r>
                        <a:rPr b="0" lang="en-US" sz="1800" spc="-1" strike="noStrike">
                          <a:latin typeface="FreeMono"/>
                        </a:rPr>
                        <a:t>Debian</a:t>
                      </a:r>
                      <a:endParaRPr b="0" lang="en-US" sz="1800" spc="-1" strike="noStrike">
                        <a:latin typeface="Arial"/>
                      </a:endParaRPr>
                    </a:p>
                    <a:p>
                      <a:r>
                        <a:rPr b="0" lang="en-US" sz="1800" spc="-1" strike="noStrike">
                          <a:latin typeface="FreeMono"/>
                        </a:rPr>
                        <a:t>Descri</a:t>
                      </a:r>
                      <a:r>
                        <a:rPr b="0" lang="en-US" sz="1800" spc="-1" strike="noStrike">
                          <a:latin typeface="FreeMono"/>
                        </a:rPr>
                        <a:t>ption: </a:t>
                      </a:r>
                      <a:r>
                        <a:rPr b="0" lang="en-US" sz="1800" spc="-1" strike="noStrike">
                          <a:latin typeface="FreeMono"/>
                        </a:rPr>
                        <a:t>   </a:t>
                      </a:r>
                      <a:r>
                        <a:rPr b="0" lang="en-US" sz="1800" spc="-1" strike="noStrike">
                          <a:latin typeface="FreeMono"/>
                        </a:rPr>
                        <a:t>Debian </a:t>
                      </a:r>
                      <a:r>
                        <a:rPr b="0" lang="en-US" sz="1800" spc="-1" strike="noStrike">
                          <a:latin typeface="FreeMono"/>
                        </a:rPr>
                        <a:t>GNU/Li</a:t>
                      </a:r>
                      <a:r>
                        <a:rPr b="0" lang="en-US" sz="1800" spc="-1" strike="noStrike">
                          <a:latin typeface="FreeMono"/>
                        </a:rPr>
                        <a:t>nux </a:t>
                      </a:r>
                      <a:r>
                        <a:rPr b="0" lang="en-US" sz="1800" spc="-1" strike="noStrike">
                          <a:latin typeface="FreeMono"/>
                        </a:rPr>
                        <a:t>9.5 </a:t>
                      </a:r>
                      <a:r>
                        <a:rPr b="0" lang="en-US" sz="1800" spc="-1" strike="noStrike">
                          <a:latin typeface="FreeMono"/>
                        </a:rPr>
                        <a:t>(stret</a:t>
                      </a:r>
                      <a:r>
                        <a:rPr b="0" lang="en-US" sz="1800" spc="-1" strike="noStrike">
                          <a:latin typeface="FreeMono"/>
                        </a:rPr>
                        <a:t>ch)</a:t>
                      </a:r>
                      <a:endParaRPr b="0" lang="en-US" sz="1800" spc="-1" strike="noStrike">
                        <a:latin typeface="Arial"/>
                      </a:endParaRPr>
                    </a:p>
                    <a:p>
                      <a:r>
                        <a:rPr b="0" lang="en-US" sz="1800" spc="-1" strike="noStrike">
                          <a:latin typeface="FreeMono"/>
                        </a:rPr>
                        <a:t>Releas</a:t>
                      </a:r>
                      <a:r>
                        <a:rPr b="0" lang="en-US" sz="1800" spc="-1" strike="noStrike">
                          <a:latin typeface="FreeMono"/>
                        </a:rPr>
                        <a:t>e:     </a:t>
                      </a:r>
                      <a:r>
                        <a:rPr b="0" lang="en-US" sz="1800" spc="-1" strike="noStrike">
                          <a:latin typeface="FreeMono"/>
                        </a:rPr>
                        <a:t>   9.5</a:t>
                      </a:r>
                      <a:endParaRPr b="0" lang="en-US" sz="1800" spc="-1" strike="noStrike">
                        <a:latin typeface="Arial"/>
                      </a:endParaRPr>
                    </a:p>
                    <a:p>
                      <a:r>
                        <a:rPr b="0" lang="en-US" sz="1800" spc="-1" strike="noStrike">
                          <a:latin typeface="FreeMono"/>
                        </a:rPr>
                        <a:t>Codena</a:t>
                      </a:r>
                      <a:r>
                        <a:rPr b="0" lang="en-US" sz="1800" spc="-1" strike="noStrike">
                          <a:latin typeface="FreeMono"/>
                        </a:rPr>
                        <a:t>me:    </a:t>
                      </a:r>
                      <a:r>
                        <a:rPr b="0" lang="en-US" sz="1800" spc="-1" strike="noStrike">
                          <a:latin typeface="FreeMono"/>
                        </a:rPr>
                        <a:t>   </a:t>
                      </a:r>
                      <a:r>
                        <a:rPr b="0" lang="en-US" sz="1800" spc="-1" strike="noStrike">
                          <a:latin typeface="FreeMono"/>
                        </a:rPr>
                        <a:t>stretc</a:t>
                      </a:r>
                      <a:r>
                        <a:rPr b="0" lang="en-US" sz="1800" spc="-1" strike="noStrike">
                          <a:latin typeface="FreeMono"/>
                        </a:rPr>
                        <a:t>h</a:t>
                      </a:r>
                      <a:endParaRPr b="0" lang="en-US" sz="1800" spc="-1" strike="noStrike">
                        <a:latin typeface="Arial"/>
                      </a:endParaRPr>
                    </a:p>
                  </a:txBody>
                  <a:tcPr marL="90000" marR="90000">
                    <a:lnL w="129600">
                      <a:solidFill>
                        <a:srgbClr val="fe7f00"/>
                      </a:solidFill>
                    </a:lnL>
                    <a:lnR w="7200">
                      <a:solidFill>
                        <a:srgbClr val="fe7f00"/>
                      </a:solidFill>
                    </a:lnR>
                    <a:lnT w="7200">
                      <a:solidFill>
                        <a:srgbClr val="fe7f00"/>
                      </a:solidFill>
                    </a:lnT>
                    <a:lnB w="7200">
                      <a:solidFill>
                        <a:srgbClr val="fe7f00"/>
                      </a:solidFill>
                    </a:lnB>
                    <a:solidFill>
                      <a:srgbClr val="e8e8e8"/>
                    </a:solidFill>
                  </a:tcPr>
                </a:tc>
              </a:tr>
            </a:tbl>
          </a:graphicData>
        </a:graphic>
      </p:graphicFrame>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Filesystem Hierarchy Standard</a:t>
            </a:r>
            <a:endParaRPr b="0" lang="en-US" sz="4400" spc="-1" strike="noStrike">
              <a:latin typeface="Arial"/>
            </a:endParaRPr>
          </a:p>
        </p:txBody>
      </p:sp>
      <p:sp>
        <p:nvSpPr>
          <p:cNvPr id="632"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/tmp: temporary files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/var: data that is changes at run-time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/proc: "information from processes" (virtual)</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/sys: "system filesystem" (virtual)</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/dev: device files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/media: mount point for removable media</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/lost+found: data without directory entry</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/mnt: mount point for temporary mounted file systems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/opt: add-on application software packages</a:t>
            </a:r>
            <a:endParaRPr b="0" lang="en-US" sz="3200" spc="-1" strike="noStrike">
              <a:latin typeface="Arial"/>
            </a:endParaRPr>
          </a:p>
          <a:p>
            <a:pPr marL="432000" indent="-324000">
              <a:spcBef>
                <a:spcPts val="1417"/>
              </a:spcBef>
              <a:buClr>
                <a:srgbClr val="000000"/>
              </a:buClr>
              <a:buSzPct val="45000"/>
              <a:buFont typeface="Wingdings" charset="2"/>
              <a:buChar char=""/>
            </a:pPr>
            <a:endParaRPr b="0" lang="en-US" sz="3200" spc="-1" strike="noStrike">
              <a:latin typeface="Arial"/>
            </a:endParaRPr>
          </a:p>
        </p:txBody>
      </p:sp>
      <p:sp>
        <p:nvSpPr>
          <p:cNvPr id="633" name="TextShape 3"/>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hlinkClick r:id="rId1"/>
              </a:rPr>
              <a:t>http://www.pathname.com/fhs/</a:t>
            </a:r>
            <a:r>
              <a:rPr b="1" lang="en-US" sz="1600" spc="-1" strike="noStrike">
                <a:latin typeface="Arial"/>
              </a:rPr>
              <a:t> </a:t>
            </a:r>
            <a:endParaRPr b="1" lang="en-US" sz="1600" spc="-1" strike="noStrike">
              <a:latin typeface="Arial"/>
            </a:endParaRPr>
          </a:p>
          <a:p>
            <a:endParaRPr b="0" lang="en-US" sz="1600" spc="-1" strike="noStrike">
              <a:latin typeface="Arial"/>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/proc</a:t>
            </a:r>
            <a:endParaRPr b="0" lang="en-US" sz="4400" spc="-1" strike="noStrike">
              <a:latin typeface="Arial"/>
            </a:endParaRPr>
          </a:p>
        </p:txBody>
      </p:sp>
      <p:sp>
        <p:nvSpPr>
          <p:cNvPr id="635" name="TextShape 2"/>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rPr>
              <a:t>     </a:t>
            </a:r>
            <a:endParaRPr b="1" lang="en-US" sz="1600" spc="-1" strike="noStrike">
              <a:latin typeface="Arial"/>
            </a:endParaRPr>
          </a:p>
          <a:p>
            <a:endParaRPr b="0" lang="en-US" sz="1600" spc="-1" strike="noStrike">
              <a:latin typeface="Arial"/>
            </a:endParaRPr>
          </a:p>
        </p:txBody>
      </p:sp>
      <p:graphicFrame>
        <p:nvGraphicFramePr>
          <p:cNvPr id="636" name="Table 3"/>
          <p:cNvGraphicFramePr/>
          <p:nvPr/>
        </p:nvGraphicFramePr>
        <p:xfrm>
          <a:off x="548640" y="1345680"/>
          <a:ext cx="9144000" cy="3054960"/>
        </p:xfrm>
        <a:graphic>
          <a:graphicData uri="http://schemas.openxmlformats.org/drawingml/2006/table">
            <a:tbl>
              <a:tblPr/>
              <a:tblGrid>
                <a:gridCol w="9144000"/>
              </a:tblGrid>
              <a:tr h="1694160">
                <a:tc>
                  <a:txBody>
                    <a:bodyPr lIns="90000" rIns="90000" tIns="46800" bIns="46800"/>
                    <a:p>
                      <a:r>
                        <a:rPr b="0" lang="en-US" sz="1400" spc="-1" strike="noStrike">
                          <a:latin typeface="FreeMono"/>
                        </a:rPr>
                        <a:t>debian@beaglebone:~$ </a:t>
                      </a:r>
                      <a:r>
                        <a:rPr b="1" lang="en-US" sz="1400" spc="-1" strike="noStrike">
                          <a:latin typeface="FreeMono"/>
                        </a:rPr>
                        <a:t>ls /proc</a:t>
                      </a:r>
                      <a:endParaRPr b="0" lang="en-US" sz="1400" spc="-1" strike="noStrike">
                        <a:latin typeface="FreeMono"/>
                      </a:endParaRPr>
                    </a:p>
                    <a:p>
                      <a:r>
                        <a:rPr b="0" lang="en-US" sz="1400" spc="-1" strike="noStrike">
                          <a:latin typeface="FreeMono"/>
                        </a:rPr>
                        <a:t>1     1692  22    3354  878  990          fb           misc           sysvipc</a:t>
                      </a:r>
                      <a:endParaRPr b="0" lang="en-US" sz="1400" spc="-1" strike="noStrike">
                        <a:latin typeface="FreeMono"/>
                      </a:endParaRPr>
                    </a:p>
                    <a:p>
                      <a:r>
                        <a:rPr b="0" lang="en-US" sz="1400" spc="-1" strike="noStrike">
                          <a:latin typeface="FreeMono"/>
                        </a:rPr>
                        <a:t>10    17    23    3362  89   apm          filesystems  modules        thread-self</a:t>
                      </a:r>
                      <a:endParaRPr b="0" lang="en-US" sz="1400" spc="-1" strike="noStrike">
                        <a:latin typeface="FreeMono"/>
                      </a:endParaRPr>
                    </a:p>
                    <a:p>
                      <a:r>
                        <a:rPr b="0" lang="en-US" sz="1400" spc="-1" strike="noStrike">
                          <a:latin typeface="FreeMono"/>
                        </a:rPr>
                        <a:t>11    18    2370  34    9    asound       fs           mounts         timer_list</a:t>
                      </a:r>
                      <a:endParaRPr b="0" lang="en-US" sz="1400" spc="-1" strike="noStrike">
                        <a:latin typeface="FreeMono"/>
                      </a:endParaRPr>
                    </a:p>
                    <a:p>
                      <a:r>
                        <a:rPr b="0" lang="en-US" sz="1400" spc="-1" strike="noStrike">
                          <a:latin typeface="FreeMono"/>
                        </a:rPr>
                        <a:t>1110  1857  2375  4     90   buddyinfo    interrupts   mtd            tty</a:t>
                      </a:r>
                      <a:endParaRPr b="0" lang="en-US" sz="1400" spc="-1" strike="noStrike">
                        <a:latin typeface="FreeMono"/>
                      </a:endParaRPr>
                    </a:p>
                    <a:p>
                      <a:r>
                        <a:rPr b="0" lang="en-US" sz="1400" spc="-1" strike="noStrike">
                          <a:latin typeface="FreeMono"/>
                        </a:rPr>
                        <a:t>1112  19    2377  6     91   bus          iomem        net            uptime</a:t>
                      </a:r>
                      <a:endParaRPr b="0" lang="en-US" sz="1400" spc="-1" strike="noStrike">
                        <a:latin typeface="FreeMono"/>
                      </a:endParaRPr>
                    </a:p>
                    <a:p>
                      <a:r>
                        <a:rPr b="0" lang="en-US" sz="1400" spc="-1" strike="noStrike">
                          <a:latin typeface="FreeMono"/>
                        </a:rPr>
                        <a:t>1119  1951  2379  69    913  cgroups      ioports      pagetypeinfo   version</a:t>
                      </a:r>
                      <a:endParaRPr b="0" lang="en-US" sz="1400" spc="-1" strike="noStrike">
                        <a:latin typeface="FreeMono"/>
                      </a:endParaRPr>
                    </a:p>
                    <a:p>
                      <a:r>
                        <a:rPr b="0" lang="en-US" sz="1400" spc="-1" strike="noStrike">
                          <a:latin typeface="FreeMono"/>
                        </a:rPr>
                        <a:t>1150  1964  24    7     918  cmdline      irq          partitions     vmallocinfo</a:t>
                      </a:r>
                      <a:endParaRPr b="0" lang="en-US" sz="1400" spc="-1" strike="noStrike">
                        <a:latin typeface="FreeMono"/>
                      </a:endParaRPr>
                    </a:p>
                    <a:p>
                      <a:r>
                        <a:rPr b="0" lang="en-US" sz="1400" spc="-1" strike="noStrike">
                          <a:latin typeface="FreeMono"/>
                        </a:rPr>
                        <a:t>1151  2     25    70    92   config.gz    kallsyms     pvr            vmstat</a:t>
                      </a:r>
                      <a:endParaRPr b="0" lang="en-US" sz="1400" spc="-1" strike="noStrike">
                        <a:latin typeface="FreeMono"/>
                      </a:endParaRPr>
                    </a:p>
                    <a:p>
                      <a:r>
                        <a:rPr b="0" lang="en-US" sz="1400" spc="-1" strike="noStrike">
                          <a:latin typeface="FreeMono"/>
                        </a:rPr>
                        <a:t>1152  20    26    71    93   consoles     keys         sched_debug    zoneinfo</a:t>
                      </a:r>
                      <a:endParaRPr b="0" lang="en-US" sz="1400" spc="-1" strike="noStrike">
                        <a:latin typeface="FreeMono"/>
                      </a:endParaRPr>
                    </a:p>
                    <a:p>
                      <a:r>
                        <a:rPr b="0" lang="en-US" sz="1400" spc="-1" strike="noStrike">
                          <a:latin typeface="FreeMono"/>
                        </a:rPr>
                        <a:t>12    21    27    72    945  cpu          key-users    schedstat</a:t>
                      </a:r>
                      <a:endParaRPr b="0" lang="en-US" sz="1400" spc="-1" strike="noStrike">
                        <a:latin typeface="FreeMono"/>
                      </a:endParaRPr>
                    </a:p>
                    <a:p>
                      <a:r>
                        <a:rPr b="0" lang="en-US" sz="1400" spc="-1" strike="noStrike">
                          <a:latin typeface="FreeMono"/>
                        </a:rPr>
                        <a:t>1215  2107  28    73    951  cpuinfo      kmsg         self</a:t>
                      </a:r>
                      <a:endParaRPr b="0" lang="en-US" sz="1400" spc="-1" strike="noStrike">
                        <a:latin typeface="FreeMono"/>
                      </a:endParaRPr>
                    </a:p>
                    <a:p>
                      <a:r>
                        <a:rPr b="0" lang="en-US" sz="1400" spc="-1" strike="noStrike">
                          <a:latin typeface="FreeMono"/>
                        </a:rPr>
                        <a:t>1247  2120  29    74    959  crypto       kpagecgroup  slabinfo</a:t>
                      </a:r>
                      <a:endParaRPr b="0" lang="en-US" sz="1400" spc="-1" strike="noStrike">
                        <a:latin typeface="FreeMono"/>
                      </a:endParaRPr>
                    </a:p>
                    <a:p>
                      <a:r>
                        <a:rPr b="0" lang="en-US" sz="1400" spc="-1" strike="noStrike">
                          <a:latin typeface="FreeMono"/>
                        </a:rPr>
                        <a:t>13    2149  30    8     973  devices      kpagecount   softirqs</a:t>
                      </a:r>
                      <a:endParaRPr b="0" lang="en-US" sz="1400" spc="-1" strike="noStrike">
                        <a:latin typeface="FreeMono"/>
                      </a:endParaRPr>
                    </a:p>
                    <a:p>
                      <a:r>
                        <a:rPr b="0" lang="en-US" sz="1400" spc="-1" strike="noStrike">
                          <a:latin typeface="FreeMono"/>
                        </a:rPr>
                        <a:t>1440  2152  31    800   977  device-tree  kpageflags   stat</a:t>
                      </a:r>
                      <a:endParaRPr b="0" lang="en-US" sz="1400" spc="-1" strike="noStrike">
                        <a:latin typeface="FreeMono"/>
                      </a:endParaRPr>
                    </a:p>
                    <a:p>
                      <a:r>
                        <a:rPr b="0" lang="en-US" sz="1400" spc="-1" strike="noStrike">
                          <a:latin typeface="FreeMono"/>
                        </a:rPr>
                        <a:t>15    2153  32    820   980  diskstats    loadavg      swaps</a:t>
                      </a:r>
                      <a:endParaRPr b="0" lang="en-US" sz="1400" spc="-1" strike="noStrike">
                        <a:latin typeface="FreeMono"/>
                      </a:endParaRPr>
                    </a:p>
                    <a:p>
                      <a:r>
                        <a:rPr b="0" lang="en-US" sz="1400" spc="-1" strike="noStrike">
                          <a:latin typeface="FreeMono"/>
                        </a:rPr>
                        <a:t>159   2155  33    821   983  driver       locks        sys</a:t>
                      </a:r>
                      <a:endParaRPr b="0" lang="en-US" sz="1400" spc="-1" strike="noStrike">
                        <a:latin typeface="FreeMono"/>
                      </a:endParaRPr>
                    </a:p>
                    <a:p>
                      <a:r>
                        <a:rPr b="0" lang="en-US" sz="1400" spc="-1" strike="noStrike">
                          <a:latin typeface="FreeMono"/>
                        </a:rPr>
                        <a:t>16    2173  3353  858   984  execdomains  meminfo      sysrq-trigger</a:t>
                      </a:r>
                      <a:endParaRPr b="0" lang="en-US" sz="1400" spc="-1" strike="noStrike">
                        <a:latin typeface="FreeMono"/>
                      </a:endParaRPr>
                    </a:p>
                  </a:txBody>
                  <a:tcPr marL="90000" marR="90000">
                    <a:lnL w="129600">
                      <a:solidFill>
                        <a:srgbClr val="fe7f00"/>
                      </a:solidFill>
                    </a:lnL>
                    <a:lnR w="7200">
                      <a:solidFill>
                        <a:srgbClr val="fe7f00"/>
                      </a:solidFill>
                    </a:lnR>
                    <a:lnT w="7200">
                      <a:solidFill>
                        <a:srgbClr val="fe7f00"/>
                      </a:solidFill>
                    </a:lnT>
                    <a:lnB w="7200">
                      <a:solidFill>
                        <a:srgbClr val="fe7f00"/>
                      </a:solidFill>
                    </a:lnB>
                    <a:solidFill>
                      <a:srgbClr val="e8e8e8"/>
                    </a:solidFill>
                  </a:tcPr>
                </a:tc>
              </a:tr>
            </a:tbl>
          </a:graphicData>
        </a:graphic>
      </p:graphicFrame>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/proc/cpuinfo</a:t>
            </a:r>
            <a:endParaRPr b="0" lang="en-US" sz="4400" spc="-1" strike="noStrike">
              <a:latin typeface="Arial"/>
            </a:endParaRPr>
          </a:p>
        </p:txBody>
      </p:sp>
      <p:sp>
        <p:nvSpPr>
          <p:cNvPr id="638" name="TextShape 2"/>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rPr>
              <a:t>     </a:t>
            </a:r>
            <a:endParaRPr b="1" lang="en-US" sz="1600" spc="-1" strike="noStrike">
              <a:latin typeface="Arial"/>
            </a:endParaRPr>
          </a:p>
          <a:p>
            <a:endParaRPr b="0" lang="en-US" sz="1600" spc="-1" strike="noStrike">
              <a:latin typeface="Arial"/>
            </a:endParaRPr>
          </a:p>
        </p:txBody>
      </p:sp>
      <p:graphicFrame>
        <p:nvGraphicFramePr>
          <p:cNvPr id="639" name="Table 3"/>
          <p:cNvGraphicFramePr/>
          <p:nvPr/>
        </p:nvGraphicFramePr>
        <p:xfrm>
          <a:off x="548640" y="1345680"/>
          <a:ext cx="9144000" cy="3054960"/>
        </p:xfrm>
        <a:graphic>
          <a:graphicData uri="http://schemas.openxmlformats.org/drawingml/2006/table">
            <a:tbl>
              <a:tblPr/>
              <a:tblGrid>
                <a:gridCol w="9144000"/>
              </a:tblGrid>
              <a:tr h="1694160">
                <a:tc>
                  <a:txBody>
                    <a:bodyPr lIns="90000" rIns="90000" tIns="46800" bIns="46800"/>
                    <a:p>
                      <a:r>
                        <a:rPr b="0" lang="en-US" sz="1800" spc="-1" strike="noStrike">
                          <a:latin typeface="FreeMono"/>
                        </a:rPr>
                        <a:t>debian@beaglebone:~$ </a:t>
                      </a:r>
                      <a:r>
                        <a:rPr b="0" lang="en-US" sz="2000" spc="-1" strike="noStrike">
                          <a:latin typeface="FreeMono"/>
                        </a:rPr>
                        <a:t>cat /proc/cpuinfo</a:t>
                      </a:r>
                      <a:endParaRPr b="0" lang="en-US" sz="2000" spc="-1" strike="noStrike">
                        <a:latin typeface="Arial"/>
                      </a:endParaRPr>
                    </a:p>
                    <a:p>
                      <a:r>
                        <a:rPr b="0" lang="en-US" sz="1800" spc="-1" strike="noStrike">
                          <a:latin typeface="FreeMono"/>
                        </a:rPr>
                        <a:t>processor       : 0</a:t>
                      </a:r>
                      <a:endParaRPr b="0" lang="en-US" sz="1800" spc="-1" strike="noStrike">
                        <a:latin typeface="Arial"/>
                      </a:endParaRPr>
                    </a:p>
                    <a:p>
                      <a:r>
                        <a:rPr b="0" lang="en-US" sz="1800" spc="-1" strike="noStrike">
                          <a:latin typeface="FreeMono"/>
                        </a:rPr>
                        <a:t>model name      : ARMv7 Processor rev 2 (v7l)</a:t>
                      </a:r>
                      <a:endParaRPr b="0" lang="en-US" sz="1800" spc="-1" strike="noStrike">
                        <a:latin typeface="Arial"/>
                      </a:endParaRPr>
                    </a:p>
                    <a:p>
                      <a:r>
                        <a:rPr b="0" lang="en-US" sz="1800" spc="-1" strike="noStrike">
                          <a:latin typeface="FreeMono"/>
                        </a:rPr>
                        <a:t>BogoMIPS        : 995.32</a:t>
                      </a:r>
                      <a:endParaRPr b="0" lang="en-US" sz="1800" spc="-1" strike="noStrike">
                        <a:latin typeface="Arial"/>
                      </a:endParaRPr>
                    </a:p>
                    <a:p>
                      <a:r>
                        <a:rPr b="0" lang="en-US" sz="1800" spc="-1" strike="noStrike">
                          <a:latin typeface="FreeMono"/>
                        </a:rPr>
                        <a:t>Features        : half thumb fastmult vfp edsp thumbee neon vfpv3 tls vfpd32</a:t>
                      </a:r>
                      <a:endParaRPr b="0" lang="en-US" sz="1800" spc="-1" strike="noStrike">
                        <a:latin typeface="Arial"/>
                      </a:endParaRPr>
                    </a:p>
                    <a:p>
                      <a:r>
                        <a:rPr b="0" lang="en-US" sz="1800" spc="-1" strike="noStrike">
                          <a:latin typeface="FreeMono"/>
                        </a:rPr>
                        <a:t>CPU implementer : 0x41</a:t>
                      </a:r>
                      <a:endParaRPr b="0" lang="en-US" sz="1800" spc="-1" strike="noStrike">
                        <a:latin typeface="Arial"/>
                      </a:endParaRPr>
                    </a:p>
                    <a:p>
                      <a:r>
                        <a:rPr b="0" lang="en-US" sz="1800" spc="-1" strike="noStrike">
                          <a:latin typeface="FreeMono"/>
                        </a:rPr>
                        <a:t>CPU architecture: 7</a:t>
                      </a:r>
                      <a:endParaRPr b="0" lang="en-US" sz="1800" spc="-1" strike="noStrike">
                        <a:latin typeface="Arial"/>
                      </a:endParaRPr>
                    </a:p>
                    <a:p>
                      <a:r>
                        <a:rPr b="0" lang="en-US" sz="1800" spc="-1" strike="noStrike">
                          <a:latin typeface="FreeMono"/>
                        </a:rPr>
                        <a:t>CPU variant     : 0x3</a:t>
                      </a:r>
                      <a:endParaRPr b="0" lang="en-US" sz="1800" spc="-1" strike="noStrike">
                        <a:latin typeface="Arial"/>
                      </a:endParaRPr>
                    </a:p>
                    <a:p>
                      <a:r>
                        <a:rPr b="0" lang="en-US" sz="1800" spc="-1" strike="noStrike">
                          <a:latin typeface="FreeMono"/>
                        </a:rPr>
                        <a:t>CPU part        : 0xc08</a:t>
                      </a:r>
                      <a:endParaRPr b="0" lang="en-US" sz="1800" spc="-1" strike="noStrike">
                        <a:latin typeface="Arial"/>
                      </a:endParaRPr>
                    </a:p>
                    <a:p>
                      <a:r>
                        <a:rPr b="0" lang="en-US" sz="1800" spc="-1" strike="noStrike">
                          <a:latin typeface="FreeMono"/>
                        </a:rPr>
                        <a:t>CPU revision    : 2</a:t>
                      </a:r>
                      <a:endParaRPr b="0" lang="en-US" sz="1800" spc="-1" strike="noStrike">
                        <a:latin typeface="Arial"/>
                      </a:endParaRPr>
                    </a:p>
                    <a:p>
                      <a:endParaRPr b="0" lang="en-US" sz="1800" spc="-1" strike="noStrike">
                        <a:latin typeface="Arial"/>
                      </a:endParaRPr>
                    </a:p>
                    <a:p>
                      <a:r>
                        <a:rPr b="0" lang="en-US" sz="1800" spc="-1" strike="noStrike">
                          <a:latin typeface="FreeMono"/>
                        </a:rPr>
                        <a:t>Hardware        : Generic AM33XX (Flattened Device Tree)</a:t>
                      </a:r>
                      <a:endParaRPr b="0" lang="en-US" sz="1800" spc="-1" strike="noStrike">
                        <a:latin typeface="Arial"/>
                      </a:endParaRPr>
                    </a:p>
                    <a:p>
                      <a:r>
                        <a:rPr b="0" lang="en-US" sz="1800" spc="-1" strike="noStrike">
                          <a:latin typeface="FreeMono"/>
                        </a:rPr>
                        <a:t>Revision        : 0000</a:t>
                      </a:r>
                      <a:endParaRPr b="0" lang="en-US" sz="1800" spc="-1" strike="noStrike">
                        <a:latin typeface="Arial"/>
                      </a:endParaRPr>
                    </a:p>
                    <a:p>
                      <a:r>
                        <a:rPr b="0" lang="en-US" sz="1800" spc="-1" strike="noStrike">
                          <a:latin typeface="FreeMono"/>
                        </a:rPr>
                        <a:t>Serial          : 1741GPB42934</a:t>
                      </a:r>
                      <a:endParaRPr b="0" lang="en-US" sz="1800" spc="-1" strike="noStrike">
                        <a:latin typeface="Arial"/>
                      </a:endParaRPr>
                    </a:p>
                  </a:txBody>
                  <a:tcPr marL="90000" marR="90000">
                    <a:lnL w="129600">
                      <a:solidFill>
                        <a:srgbClr val="fe7f00"/>
                      </a:solidFill>
                    </a:lnL>
                    <a:lnR w="7200">
                      <a:solidFill>
                        <a:srgbClr val="fe7f00"/>
                      </a:solidFill>
                    </a:lnR>
                    <a:lnT w="7200">
                      <a:solidFill>
                        <a:srgbClr val="fe7f00"/>
                      </a:solidFill>
                    </a:lnT>
                    <a:lnB w="7200">
                      <a:solidFill>
                        <a:srgbClr val="fe7f00"/>
                      </a:solidFill>
                    </a:lnB>
                    <a:solidFill>
                      <a:srgbClr val="e8e8e8"/>
                    </a:solidFill>
                  </a:tcPr>
                </a:tc>
              </a:tr>
            </a:tbl>
          </a:graphicData>
        </a:graphic>
      </p:graphicFrame>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TextShape 1"/>
          <p:cNvSpPr txBox="1"/>
          <p:nvPr/>
        </p:nvSpPr>
        <p:spPr>
          <a:xfrm>
            <a:off x="503640" y="226080"/>
            <a:ext cx="9069120" cy="946080"/>
          </a:xfrm>
          <a:prstGeom prst="rect">
            <a:avLst/>
          </a:prstGeom>
          <a:noFill/>
          <a:ln>
            <a:noFill/>
          </a:ln>
        </p:spPr>
        <p:txBody>
          <a:bodyPr lIns="0" rIns="0" tIns="0" bIns="0" anchor="ctr"/>
          <a:p>
            <a:pPr algn="ctr"/>
            <a:r>
              <a:rPr b="0" lang="en-US" sz="4400" spc="-1" strike="noStrike">
                <a:latin typeface="Arial"/>
              </a:rPr>
              <a:t>The file interface abstraction</a:t>
            </a:r>
            <a:endParaRPr b="0" lang="en-US" sz="4400" spc="-1" strike="noStrike">
              <a:latin typeface="Arial"/>
            </a:endParaRPr>
          </a:p>
        </p:txBody>
      </p:sp>
      <p:sp>
        <p:nvSpPr>
          <p:cNvPr id="641"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What can I do with files?</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open, read, write, close, delete</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What is an "ioctl"?</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What is "mmap"?</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What is a virtual file system?</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Looks like a file, but executes code in the kernel</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Not really storing anything to media</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A bit like a "ram disk"</a:t>
            </a:r>
            <a:endParaRPr b="0" lang="en-US" sz="28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Kernel.org documentation</a:t>
            </a:r>
            <a:endParaRPr b="0" lang="en-US" sz="4400" spc="-1" strike="noStrike">
              <a:latin typeface="Arial"/>
            </a:endParaRPr>
          </a:p>
        </p:txBody>
      </p:sp>
      <p:sp>
        <p:nvSpPr>
          <p:cNvPr id="643"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Documentation extracted from the Linux kernel and mirrored on the web where Google can find it: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Documentation - Text files in the kernel source tarball's Documentation subdirectory</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htmldocs - Kernel Documentation maintained in docbook format (output of "make htmldocs")</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Menuconfig - help text for each kernel configuration option (from kconfig source)</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README various README files scattered around Linux kernel source</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RFC - List of IETF RFCs referred to by kernel source files. Links to both the text of the RFC and the source files that refer to it</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Output of kernel's "make help"</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Standards documents applicable to the Linux kernel</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Other web pages containing kernel documentation</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Translations to other languages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Documentation on memory management</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Miscellaneous</a:t>
            </a:r>
            <a:endParaRPr b="0" lang="en-US" sz="3200" spc="-1" strike="noStrike">
              <a:latin typeface="Arial"/>
            </a:endParaRPr>
          </a:p>
        </p:txBody>
      </p:sp>
      <p:sp>
        <p:nvSpPr>
          <p:cNvPr id="644" name="TextShape 3"/>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hlinkClick r:id="rId1"/>
              </a:rPr>
              <a:t>http://www.kernel.org/doc/</a:t>
            </a:r>
            <a:r>
              <a:rPr b="1" lang="en-US" sz="1600" spc="-1" strike="noStrike">
                <a:latin typeface="Arial"/>
              </a:rPr>
              <a:t>  </a:t>
            </a:r>
            <a:endParaRPr b="1" lang="en-US" sz="1600" spc="-1" strike="noStrike">
              <a:latin typeface="Arial"/>
            </a:endParaRPr>
          </a:p>
          <a:p>
            <a:endParaRPr b="0" lang="en-US" sz="160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Kernel Application Binary Interface</a:t>
            </a:r>
            <a:endParaRPr b="0" lang="en-US" sz="4400" spc="-1" strike="noStrike">
              <a:latin typeface="Arial"/>
            </a:endParaRPr>
          </a:p>
        </p:txBody>
      </p:sp>
      <p:sp>
        <p:nvSpPr>
          <p:cNvPr id="646"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Low-level kernel interface from "userland"</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Status of interface</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Stable</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Encouraged to use freely</a:t>
            </a:r>
            <a:endParaRPr b="0" lang="en-US" sz="24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Guaranteed for at least two years</a:t>
            </a:r>
            <a:endParaRPr b="0" lang="en-US" sz="24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Testing</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Mostly complete, but might change</a:t>
            </a:r>
            <a:endParaRPr b="0" lang="en-US" sz="24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Let developers know how you are using</a:t>
            </a:r>
            <a:endParaRPr b="0" lang="en-US" sz="24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Where you’ll find most of the good stuff</a:t>
            </a:r>
            <a:endParaRPr b="0" lang="en-US" sz="24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Obsolete</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Scheduled for removal</a:t>
            </a:r>
            <a:endParaRPr b="0" lang="en-US" sz="24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Removed</a:t>
            </a:r>
            <a:endParaRPr b="0" lang="en-US" sz="2800" spc="-1" strike="noStrike">
              <a:latin typeface="Arial"/>
            </a:endParaRPr>
          </a:p>
        </p:txBody>
      </p:sp>
      <p:sp>
        <p:nvSpPr>
          <p:cNvPr id="647" name="TextShape 3"/>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hlinkClick r:id="rId1"/>
              </a:rPr>
              <a:t>http://www.kernel.org/doc/Documentation/ABI/</a:t>
            </a:r>
            <a:r>
              <a:rPr b="1" lang="en-US" sz="1600" spc="-1" strike="noStrike">
                <a:latin typeface="Arial"/>
              </a:rPr>
              <a:t>   </a:t>
            </a:r>
            <a:endParaRPr b="1" lang="en-US" sz="1600" spc="-1" strike="noStrike">
              <a:latin typeface="Arial"/>
            </a:endParaRPr>
          </a:p>
          <a:p>
            <a:endParaRPr b="0" lang="en-US" sz="1600" spc="-1" strike="noStrike">
              <a:latin typeface="Arial"/>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Inspiration from early PCs</a:t>
            </a:r>
            <a:endParaRPr b="0" lang="en-US" sz="4400" spc="-1" strike="noStrike">
              <a:latin typeface="Arial"/>
            </a:endParaRPr>
          </a:p>
        </p:txBody>
      </p:sp>
      <p:sp>
        <p:nvSpPr>
          <p:cNvPr id="421" name="CustomShape 2"/>
          <p:cNvSpPr/>
          <p:nvPr/>
        </p:nvSpPr>
        <p:spPr>
          <a:xfrm>
            <a:off x="50400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How do people learn about embedded computers with so much ground to cover?</a:t>
            </a:r>
            <a:endParaRPr b="0" lang="en-US" sz="3200" spc="-1" strike="noStrike">
              <a:latin typeface="Arial"/>
            </a:endParaRPr>
          </a:p>
        </p:txBody>
      </p:sp>
      <p:pic>
        <p:nvPicPr>
          <p:cNvPr id="422" name="" descr=""/>
          <p:cNvPicPr/>
          <p:nvPr/>
        </p:nvPicPr>
        <p:blipFill>
          <a:blip r:embed="rId1"/>
          <a:stretch/>
        </p:blipFill>
        <p:spPr>
          <a:xfrm>
            <a:off x="3393720" y="2560320"/>
            <a:ext cx="3098160" cy="2387520"/>
          </a:xfrm>
          <a:prstGeom prst="rect">
            <a:avLst/>
          </a:prstGeom>
          <a:ln>
            <a:noFill/>
          </a:ln>
        </p:spPr>
      </p:pic>
      <p:pic>
        <p:nvPicPr>
          <p:cNvPr id="423" name="" descr=""/>
          <p:cNvPicPr/>
          <p:nvPr/>
        </p:nvPicPr>
        <p:blipFill>
          <a:blip r:embed="rId2"/>
          <a:stretch/>
        </p:blipFill>
        <p:spPr>
          <a:xfrm>
            <a:off x="7283160" y="2468880"/>
            <a:ext cx="2112480" cy="2724840"/>
          </a:xfrm>
          <a:prstGeom prst="rect">
            <a:avLst/>
          </a:prstGeom>
          <a:ln>
            <a:noFill/>
          </a:ln>
        </p:spPr>
      </p:pic>
      <p:sp>
        <p:nvSpPr>
          <p:cNvPr id="424" name="CustomShape 3"/>
          <p:cNvSpPr/>
          <p:nvPr/>
        </p:nvSpPr>
        <p:spPr>
          <a:xfrm>
            <a:off x="0" y="5158080"/>
            <a:ext cx="9435600" cy="45864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u="sng">
                <a:solidFill>
                  <a:srgbClr val="0000ff"/>
                </a:solidFill>
                <a:uFillTx/>
                <a:latin typeface="Arial"/>
                <a:hlinkClick r:id="rId3"/>
              </a:rPr>
              <a:t>http://newcome.wordpress.com/2009/12/15/make-electronics-the-new-engineers-notebook/</a:t>
            </a:r>
            <a:r>
              <a:rPr b="0" lang="en-US" sz="1300" spc="-1" strike="noStrike">
                <a:solidFill>
                  <a:srgbClr val="0000ff"/>
                </a:solidFill>
                <a:latin typeface="Arial"/>
              </a:rPr>
              <a:t>  </a:t>
            </a:r>
            <a:endParaRPr b="0" lang="en-US" sz="1300" spc="-1" strike="noStrike">
              <a:latin typeface="Arial"/>
            </a:endParaRPr>
          </a:p>
          <a:p>
            <a:pPr>
              <a:lnSpc>
                <a:spcPct val="100000"/>
              </a:lnSpc>
            </a:pPr>
            <a:r>
              <a:rPr b="0" lang="en-US" sz="1300" spc="-1" strike="noStrike" u="sng">
                <a:solidFill>
                  <a:srgbClr val="0000ff"/>
                </a:solidFill>
                <a:uFillTx/>
                <a:latin typeface="Arial"/>
                <a:hlinkClick r:id="rId4"/>
              </a:rPr>
              <a:t>http://www.sandywalsh.com/2012_07_01_archive.html</a:t>
            </a:r>
            <a:r>
              <a:rPr b="0" lang="en-US" sz="1300" spc="-1" strike="noStrike">
                <a:solidFill>
                  <a:srgbClr val="0000ff"/>
                </a:solidFill>
                <a:latin typeface="Arial"/>
              </a:rPr>
              <a:t>  </a:t>
            </a:r>
            <a:endParaRPr b="0" lang="en-US" sz="13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Kernel Application Binary Interface</a:t>
            </a:r>
            <a:endParaRPr b="0" lang="en-US" sz="4400" spc="-1" strike="noStrike">
              <a:latin typeface="Arial"/>
            </a:endParaRPr>
          </a:p>
        </p:txBody>
      </p:sp>
      <p:sp>
        <p:nvSpPr>
          <p:cNvPr id="649"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Types of interfaces</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Syscalls</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Trap interface with IDs</a:t>
            </a:r>
            <a:endParaRPr b="0" lang="en-US" sz="24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May be possible to have a direct entry</a:t>
            </a:r>
            <a:endParaRPr b="0" lang="en-US" sz="24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SYSFS</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Virtual file system</a:t>
            </a:r>
            <a:endParaRPr b="0" lang="en-US" sz="24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See also DEBUGFS and CONFIGFS</a:t>
            </a:r>
            <a:endParaRPr b="0" lang="en-US" sz="2400" spc="-1" strike="noStrike">
              <a:latin typeface="Arial"/>
            </a:endParaRPr>
          </a:p>
        </p:txBody>
      </p:sp>
      <p:sp>
        <p:nvSpPr>
          <p:cNvPr id="650" name="TextShape 3"/>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hlinkClick r:id="rId1"/>
              </a:rPr>
              <a:t>http://www.kernel.org/doc/Documentation/ABI/</a:t>
            </a:r>
            <a:r>
              <a:rPr b="1" lang="en-US" sz="1600" spc="-1" strike="noStrike">
                <a:latin typeface="Arial"/>
              </a:rPr>
              <a:t>   </a:t>
            </a:r>
            <a:endParaRPr b="1" lang="en-US" sz="1600" spc="-1" strike="noStrike">
              <a:latin typeface="Arial"/>
            </a:endParaRPr>
          </a:p>
          <a:p>
            <a:endParaRPr b="0" lang="en-US" sz="1600" spc="-1" strike="noStrike">
              <a:latin typeface="Arial"/>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Syscalls</a:t>
            </a:r>
            <a:endParaRPr b="0" lang="en-US" sz="4400" spc="-1" strike="noStrike">
              <a:latin typeface="Arial"/>
            </a:endParaRPr>
          </a:p>
        </p:txBody>
      </p:sp>
      <p:sp>
        <p:nvSpPr>
          <p:cNvPr id="652"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open/read/write/lseek/close/unlink</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ioctl</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mknod</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fork/select/poll/...</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mkdir/...</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mount/umount</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mmap</a:t>
            </a:r>
            <a:endParaRPr b="0" lang="en-US" sz="3200" spc="-1" strike="noStrike">
              <a:latin typeface="Arial"/>
            </a:endParaRPr>
          </a:p>
        </p:txBody>
      </p:sp>
      <p:sp>
        <p:nvSpPr>
          <p:cNvPr id="653" name="TextShape 3"/>
          <p:cNvSpPr txBox="1"/>
          <p:nvPr/>
        </p:nvSpPr>
        <p:spPr>
          <a:xfrm>
            <a:off x="457200" y="910440"/>
            <a:ext cx="8412480" cy="1044720"/>
          </a:xfrm>
          <a:prstGeom prst="rect">
            <a:avLst/>
          </a:prstGeom>
          <a:noFill/>
          <a:ln>
            <a:noFill/>
          </a:ln>
        </p:spPr>
        <p:txBody>
          <a:bodyPr lIns="90000" rIns="90000" tIns="45000" bIns="45000"/>
          <a:p>
            <a:r>
              <a:rPr b="1" lang="en-US" sz="1600" spc="-1" strike="noStrike">
                <a:latin typeface="Arial"/>
                <a:hlinkClick r:id="rId1"/>
              </a:rPr>
              <a:t>http://www.kernel.org/doc/man-pages/online/pages/man2/syscalls.2.html</a:t>
            </a:r>
            <a:r>
              <a:rPr b="1" lang="en-US" sz="1600" spc="-1" strike="noStrike">
                <a:latin typeface="Arial"/>
              </a:rPr>
              <a:t>    </a:t>
            </a:r>
            <a:endParaRPr b="1" lang="en-US" sz="1600" spc="-1" strike="noStrike">
              <a:latin typeface="Arial"/>
            </a:endParaRPr>
          </a:p>
          <a:p>
            <a:endParaRPr b="0" lang="en-US" sz="16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What is SYSFS?</a:t>
            </a:r>
            <a:endParaRPr b="0" lang="en-US" sz="4400" spc="-1" strike="noStrike">
              <a:latin typeface="Arial"/>
            </a:endParaRPr>
          </a:p>
        </p:txBody>
      </p:sp>
      <p:sp>
        <p:nvSpPr>
          <p:cNvPr id="655"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Virtual file system that exposes drivers to userspace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mount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sysfs on /sys type sysfs (rw,nosuid,nodev,noexec,relatime)</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/sys/devices - driver hierarchy</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/sys/bus - symbolic links to bus owners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/sys/class - common interfaces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/sys/block - block interface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How about some examples?</a:t>
            </a:r>
            <a:endParaRPr b="0" lang="en-US" sz="32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/sys/module</a:t>
            </a:r>
            <a:endParaRPr b="0" lang="en-US" sz="4400" spc="-1" strike="noStrike">
              <a:latin typeface="Arial"/>
            </a:endParaRPr>
          </a:p>
        </p:txBody>
      </p:sp>
      <p:sp>
        <p:nvSpPr>
          <p:cNvPr id="657" name="TextShape 2"/>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rPr>
              <a:t>     </a:t>
            </a:r>
            <a:endParaRPr b="1" lang="en-US" sz="1600" spc="-1" strike="noStrike">
              <a:latin typeface="Arial"/>
            </a:endParaRPr>
          </a:p>
          <a:p>
            <a:endParaRPr b="0" lang="en-US" sz="1600" spc="-1" strike="noStrike">
              <a:latin typeface="Arial"/>
            </a:endParaRPr>
          </a:p>
        </p:txBody>
      </p:sp>
      <p:graphicFrame>
        <p:nvGraphicFramePr>
          <p:cNvPr id="658" name="Table 3"/>
          <p:cNvGraphicFramePr/>
          <p:nvPr/>
        </p:nvGraphicFramePr>
        <p:xfrm>
          <a:off x="274320" y="2281680"/>
          <a:ext cx="9509760" cy="3314520"/>
        </p:xfrm>
        <a:graphic>
          <a:graphicData uri="http://schemas.openxmlformats.org/drawingml/2006/table">
            <a:tbl>
              <a:tblPr/>
              <a:tblGrid>
                <a:gridCol w="9509760"/>
              </a:tblGrid>
              <a:tr h="1694160">
                <a:tc>
                  <a:txBody>
                    <a:bodyPr lIns="90000" rIns="90000" tIns="46800" bIns="46800"/>
                    <a:p>
                      <a:r>
                        <a:rPr b="0" lang="en-US" sz="1100" spc="-1" strike="noStrike">
                          <a:latin typeface="FreeMono"/>
                        </a:rPr>
                        <a:t>debian@beaglebone:~$ </a:t>
                      </a:r>
                      <a:r>
                        <a:rPr b="1" lang="en-US" sz="1100" spc="-1" strike="noStrike">
                          <a:latin typeface="FreeMono"/>
                        </a:rPr>
                        <a:t>ls /sys/module</a:t>
                      </a:r>
                      <a:endParaRPr b="0" lang="en-US" sz="1100" spc="-1" strike="noStrike">
                        <a:latin typeface="Arial"/>
                      </a:endParaRPr>
                    </a:p>
                    <a:p>
                      <a:r>
                        <a:rPr b="0" lang="en-US" sz="1100" spc="-1" strike="noStrike">
                          <a:latin typeface="FreeMono"/>
                        </a:rPr>
                        <a:t>8250            fb                  lockd                    pruss          sysrq            usb_f_ecm</a:t>
                      </a:r>
                      <a:endParaRPr b="0" lang="en-US" sz="1100" spc="-1" strike="noStrike">
                        <a:latin typeface="Arial"/>
                      </a:endParaRPr>
                    </a:p>
                    <a:p>
                      <a:r>
                        <a:rPr b="0" lang="en-US" sz="1100" spc="-1" strike="noStrike">
                          <a:latin typeface="FreeMono"/>
                        </a:rPr>
                        <a:t>apparmor        firmware_class      mma8452                  pruss_intc     tcp_cubic        usb_f_mass_storage</a:t>
                      </a:r>
                      <a:endParaRPr b="0" lang="en-US" sz="1100" spc="-1" strike="noStrike">
                        <a:latin typeface="Arial"/>
                      </a:endParaRPr>
                    </a:p>
                    <a:p>
                      <a:r>
                        <a:rPr b="0" lang="en-US" sz="1100" spc="-1" strike="noStrike">
                          <a:latin typeface="FreeMono"/>
                        </a:rPr>
                        <a:t>auth_rpcgss     fscrypto            mmcblk                   pruss_soc_bus  tda18271         usb_f_rndis</a:t>
                      </a:r>
                      <a:endParaRPr b="0" lang="en-US" sz="1100" spc="-1" strike="noStrike">
                        <a:latin typeface="Arial"/>
                      </a:endParaRPr>
                    </a:p>
                    <a:p>
                      <a:r>
                        <a:rPr b="0" lang="en-US" sz="1100" spc="-1" strike="noStrike">
                          <a:latin typeface="FreeMono"/>
                        </a:rPr>
                        <a:t>block           fuse                module                   pvrsrvkm       tda827x          usbhid</a:t>
                      </a:r>
                      <a:endParaRPr b="0" lang="en-US" sz="1100" spc="-1" strike="noStrike">
                        <a:latin typeface="Arial"/>
                      </a:endParaRPr>
                    </a:p>
                    <a:p>
                      <a:r>
                        <a:rPr b="0" lang="en-US" sz="1100" spc="-1" strike="noStrike">
                          <a:latin typeface="FreeMono"/>
                        </a:rPr>
                        <a:t>bone_capemgr    hid                 mt20xx                   r8188eu        tda8290          usb_storage</a:t>
                      </a:r>
                      <a:endParaRPr b="0" lang="en-US" sz="1100" spc="-1" strike="noStrike">
                        <a:latin typeface="Arial"/>
                      </a:endParaRPr>
                    </a:p>
                    <a:p>
                      <a:r>
                        <a:rPr b="0" lang="en-US" sz="1100" spc="-1" strike="noStrike">
                          <a:latin typeface="FreeMono"/>
                        </a:rPr>
                        <a:t>can             hid_logitech        netpoll                  random         tda9887          u_serial</a:t>
                      </a:r>
                      <a:endParaRPr b="0" lang="en-US" sz="1100" spc="-1" strike="noStrike">
                        <a:latin typeface="Arial"/>
                      </a:endParaRPr>
                    </a:p>
                    <a:p>
                      <a:r>
                        <a:rPr b="0" lang="en-US" sz="1100" spc="-1" strike="noStrike">
                          <a:latin typeface="FreeMono"/>
                        </a:rPr>
                        <a:t>cec             hid_logitech_hidpp  nf_conntrack             rc_core        tea5761          vt</a:t>
                      </a:r>
                      <a:endParaRPr b="0" lang="en-US" sz="1100" spc="-1" strike="noStrike">
                        <a:latin typeface="Arial"/>
                      </a:endParaRPr>
                    </a:p>
                    <a:p>
                      <a:r>
                        <a:rPr b="0" lang="en-US" sz="1100" spc="-1" strike="noStrike">
                          <a:latin typeface="FreeMono"/>
                        </a:rPr>
                        <a:t>cfg80211        i2c_algo_bit        nf_conntrack_ipv4        rcupdate       tea5767          watchdog</a:t>
                      </a:r>
                      <a:endParaRPr b="0" lang="en-US" sz="1100" spc="-1" strike="noStrike">
                        <a:latin typeface="Arial"/>
                      </a:endParaRPr>
                    </a:p>
                    <a:p>
                      <a:r>
                        <a:rPr b="0" lang="en-US" sz="1100" spc="-1" strike="noStrike">
                          <a:latin typeface="FreeMono"/>
                        </a:rPr>
                        <a:t>configfs        ima                 nf_defrag_ipv4           rcutree        ti_cpsw          wireguard</a:t>
                      </a:r>
                      <a:endParaRPr b="0" lang="en-US" sz="1100" spc="-1" strike="noStrike">
                        <a:latin typeface="Arial"/>
                      </a:endParaRPr>
                    </a:p>
                    <a:p>
                      <a:r>
                        <a:rPr b="0" lang="en-US" sz="1100" spc="-1" strike="noStrike">
                          <a:latin typeface="FreeMono"/>
                        </a:rPr>
                        <a:t>cpufreq         iptable_filter      nf_nat                   rfkill         tpm              workqueue</a:t>
                      </a:r>
                      <a:endParaRPr b="0" lang="en-US" sz="1100" spc="-1" strike="noStrike">
                        <a:latin typeface="Arial"/>
                      </a:endParaRPr>
                    </a:p>
                    <a:p>
                      <a:r>
                        <a:rPr b="0" lang="en-US" sz="1100" spc="-1" strike="noStrike">
                          <a:latin typeface="FreeMono"/>
                        </a:rPr>
                        <a:t>cpuidle         iptable_mangle      nf_nat_ipv4              rng_core       tuner_simple     xc4000</a:t>
                      </a:r>
                      <a:endParaRPr b="0" lang="en-US" sz="1100" spc="-1" strike="noStrike">
                        <a:latin typeface="Arial"/>
                      </a:endParaRPr>
                    </a:p>
                    <a:p>
                      <a:r>
                        <a:rPr b="0" lang="en-US" sz="1100" spc="-1" strike="noStrike">
                          <a:latin typeface="FreeMono"/>
                        </a:rPr>
                        <a:t>cryptomgr       iptable_nat         nfs                      scsi_mod       tuner_xc2028     xc5000</a:t>
                      </a:r>
                      <a:endParaRPr b="0" lang="en-US" sz="1100" spc="-1" strike="noStrike">
                        <a:latin typeface="Arial"/>
                      </a:endParaRPr>
                    </a:p>
                    <a:p>
                      <a:r>
                        <a:rPr b="0" lang="en-US" sz="1100" spc="-1" strike="noStrike">
                          <a:latin typeface="FreeMono"/>
                        </a:rPr>
                        <a:t>dns_resolver    ip_tables           nfs_layout_nfsv41_files  sdhci          ubi              xhci_hcd</a:t>
                      </a:r>
                      <a:endParaRPr b="0" lang="en-US" sz="1100" spc="-1" strike="noStrike">
                        <a:latin typeface="Arial"/>
                      </a:endParaRPr>
                    </a:p>
                    <a:p>
                      <a:r>
                        <a:rPr b="0" lang="en-US" sz="1100" spc="-1" strike="noStrike">
                          <a:latin typeface="FreeMono"/>
                        </a:rPr>
                        <a:t>drm             ipv6                nfsv4                    snd            ubifs            x_tables</a:t>
                      </a:r>
                      <a:endParaRPr b="0" lang="en-US" sz="1100" spc="-1" strike="noStrike">
                        <a:latin typeface="Arial"/>
                      </a:endParaRPr>
                    </a:p>
                    <a:p>
                      <a:r>
                        <a:rPr b="0" lang="en-US" sz="1100" spc="-1" strike="noStrike">
                          <a:latin typeface="FreeMono"/>
                        </a:rPr>
                        <a:t>drm_kms_helper  ir_kbd_i2c          omapdrm                  snd_pcm        udl              xz_dec</a:t>
                      </a:r>
                      <a:endParaRPr b="0" lang="en-US" sz="1100" spc="-1" strike="noStrike">
                        <a:latin typeface="Arial"/>
                      </a:endParaRPr>
                    </a:p>
                    <a:p>
                      <a:r>
                        <a:rPr b="0" lang="en-US" sz="1100" spc="-1" strike="noStrike">
                          <a:latin typeface="FreeMono"/>
                        </a:rPr>
                        <a:t>dvb_core        kernel              omap_mailbox             snd_timer      u_ether          zswap</a:t>
                      </a:r>
                      <a:endParaRPr b="0" lang="en-US" sz="1100" spc="-1" strike="noStrike">
                        <a:latin typeface="Arial"/>
                      </a:endParaRPr>
                    </a:p>
                    <a:p>
                      <a:r>
                        <a:rPr b="0" lang="en-US" sz="1100" spc="-1" strike="noStrike">
                          <a:latin typeface="FreeMono"/>
                        </a:rPr>
                        <a:t>dynamic_debug   keyboard            onenand                  spidev         uinput</a:t>
                      </a:r>
                      <a:endParaRPr b="0" lang="en-US" sz="1100" spc="-1" strike="noStrike">
                        <a:latin typeface="Arial"/>
                      </a:endParaRPr>
                    </a:p>
                    <a:p>
                      <a:r>
                        <a:rPr b="0" lang="en-US" sz="1100" spc="-1" strike="noStrike">
                          <a:latin typeface="FreeMono"/>
                        </a:rPr>
                        <a:t>eeprom_93cx6    leds_pwm            overlay                  spurious       uio</a:t>
                      </a:r>
                      <a:endParaRPr b="0" lang="en-US" sz="1100" spc="-1" strike="noStrike">
                        <a:latin typeface="Arial"/>
                      </a:endParaRPr>
                    </a:p>
                    <a:p>
                      <a:r>
                        <a:rPr b="0" lang="en-US" sz="1100" spc="-1" strike="noStrike">
                          <a:latin typeface="FreeMono"/>
                        </a:rPr>
                        <a:t>ehci_hcd        libahci             pinctrl_mcp23s08         srcutree       uio_pdrv_genirq</a:t>
                      </a:r>
                      <a:endParaRPr b="0" lang="en-US" sz="1100" spc="-1" strike="noStrike">
                        <a:latin typeface="Arial"/>
                      </a:endParaRPr>
                    </a:p>
                    <a:p>
                      <a:r>
                        <a:rPr b="0" lang="en-US" sz="1100" spc="-1" strike="noStrike">
                          <a:latin typeface="FreeMono"/>
                        </a:rPr>
                        <a:t>etnaviv         libata              printk                   sunrpc         usbcore</a:t>
                      </a:r>
                      <a:endParaRPr b="0" lang="en-US" sz="1100" spc="-1" strike="noStrike">
                        <a:latin typeface="Arial"/>
                      </a:endParaRPr>
                    </a:p>
                    <a:p>
                      <a:r>
                        <a:rPr b="0" lang="en-US" sz="1100" spc="-1" strike="noStrike">
                          <a:latin typeface="FreeMono"/>
                        </a:rPr>
                        <a:t>evdev           libcomposite        pru_rproc                suspend        usb_f_acm</a:t>
                      </a:r>
                      <a:endParaRPr b="0" lang="en-US" sz="1100" spc="-1" strike="noStrike">
                        <a:latin typeface="Arial"/>
                      </a:endParaRPr>
                    </a:p>
                  </a:txBody>
                  <a:tcPr marL="90000" marR="90000">
                    <a:lnL w="129600">
                      <a:solidFill>
                        <a:srgbClr val="fe7f00"/>
                      </a:solidFill>
                    </a:lnL>
                    <a:lnR w="7200">
                      <a:solidFill>
                        <a:srgbClr val="fe7f00"/>
                      </a:solidFill>
                    </a:lnR>
                    <a:lnT w="7200">
                      <a:solidFill>
                        <a:srgbClr val="fe7f00"/>
                      </a:solidFill>
                    </a:lnT>
                    <a:lnB w="7200">
                      <a:solidFill>
                        <a:srgbClr val="fe7f00"/>
                      </a:solidFill>
                    </a:lnB>
                    <a:solidFill>
                      <a:srgbClr val="e8e8e8"/>
                    </a:solidFill>
                  </a:tcPr>
                </a:tc>
              </a:tr>
            </a:tbl>
          </a:graphicData>
        </a:graphic>
      </p:graphicFrame>
      <p:sp>
        <p:nvSpPr>
          <p:cNvPr id="659" name="TextShape 4"/>
          <p:cNvSpPr txBox="1"/>
          <p:nvPr/>
        </p:nvSpPr>
        <p:spPr>
          <a:xfrm>
            <a:off x="457200" y="910440"/>
            <a:ext cx="8412480" cy="1044720"/>
          </a:xfrm>
          <a:prstGeom prst="rect">
            <a:avLst/>
          </a:prstGeom>
          <a:noFill/>
          <a:ln>
            <a:noFill/>
          </a:ln>
        </p:spPr>
        <p:txBody>
          <a:bodyPr lIns="90000" rIns="90000" tIns="45000" bIns="45000"/>
          <a:p>
            <a:r>
              <a:rPr b="1" lang="en-US" sz="1600" spc="-1" strike="noStrike">
                <a:latin typeface="Arial"/>
                <a:hlinkClick r:id="rId1"/>
              </a:rPr>
              <a:t>http://www.kernel.org/doc/Documentation/ABI/stable/sysfs-module</a:t>
            </a:r>
            <a:r>
              <a:rPr b="1" lang="en-US" sz="1600" spc="-1" strike="noStrike">
                <a:latin typeface="Arial"/>
              </a:rPr>
              <a:t>     </a:t>
            </a:r>
            <a:endParaRPr b="1" lang="en-US" sz="1600" spc="-1" strike="noStrike">
              <a:latin typeface="Arial"/>
            </a:endParaRPr>
          </a:p>
          <a:p>
            <a:endParaRPr b="0" lang="en-US" sz="1600" spc="-1" strike="noStrike">
              <a:latin typeface="Arial"/>
            </a:endParaRPr>
          </a:p>
        </p:txBody>
      </p:sp>
      <p:sp>
        <p:nvSpPr>
          <p:cNvPr id="660" name="TextShape 5"/>
          <p:cNvSpPr txBox="1"/>
          <p:nvPr/>
        </p:nvSpPr>
        <p:spPr>
          <a:xfrm>
            <a:off x="503640" y="1326240"/>
            <a:ext cx="9069120" cy="3287520"/>
          </a:xfrm>
          <a:prstGeom prst="rect">
            <a:avLst/>
          </a:prstGeom>
          <a:noFill/>
          <a:ln>
            <a:noFill/>
          </a:ln>
        </p:spPr>
        <p:txBody>
          <a:bodyPr lIns="0" rIns="0" tIns="0" bIns="0">
            <a:normAutofit/>
          </a:bodyPr>
          <a:p>
            <a:pPr marL="432000" indent="-324000">
              <a:lnSpc>
                <a:spcPts val="1585"/>
              </a:lnSpc>
              <a:spcBef>
                <a:spcPts val="1417"/>
              </a:spcBef>
              <a:buClr>
                <a:srgbClr val="000000"/>
              </a:buClr>
              <a:buSzPct val="45000"/>
              <a:buFont typeface="Wingdings" charset="2"/>
              <a:buChar char=""/>
            </a:pPr>
            <a:r>
              <a:rPr b="0" lang="en-US" sz="2400" spc="-1" strike="noStrike">
                <a:latin typeface="Arial"/>
              </a:rPr>
              <a:t>/sys/module/MODULENAME</a:t>
            </a:r>
            <a:endParaRPr b="0" lang="en-US" sz="24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200" spc="-1" strike="noStrike">
                <a:latin typeface="Arial"/>
              </a:rPr>
              <a:t>.../parameters: options you can provide</a:t>
            </a:r>
            <a:endParaRPr b="0" lang="en-US" sz="22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200" spc="-1" strike="noStrike">
                <a:latin typeface="Arial"/>
              </a:rPr>
              <a:t>.../refcnt: number of times in use</a:t>
            </a:r>
            <a:endParaRPr b="0" lang="en-US" sz="2200" spc="-1" strike="noStrike">
              <a:latin typeface="Arial"/>
            </a:endParaRPr>
          </a:p>
        </p:txBody>
      </p:sp>
    </p:spTree>
  </p:cSld>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/sys/class/leds</a:t>
            </a:r>
            <a:endParaRPr b="0" lang="en-US" sz="4400" spc="-1" strike="noStrike">
              <a:latin typeface="Arial"/>
            </a:endParaRPr>
          </a:p>
        </p:txBody>
      </p:sp>
      <p:sp>
        <p:nvSpPr>
          <p:cNvPr id="662" name="TextShape 2"/>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rPr>
              <a:t>     </a:t>
            </a:r>
            <a:endParaRPr b="1" lang="en-US" sz="1600" spc="-1" strike="noStrike">
              <a:latin typeface="Arial"/>
            </a:endParaRPr>
          </a:p>
          <a:p>
            <a:endParaRPr b="0" lang="en-US" sz="1600" spc="-1" strike="noStrike">
              <a:latin typeface="Arial"/>
            </a:endParaRPr>
          </a:p>
        </p:txBody>
      </p:sp>
      <p:graphicFrame>
        <p:nvGraphicFramePr>
          <p:cNvPr id="663" name="Table 3"/>
          <p:cNvGraphicFramePr/>
          <p:nvPr/>
        </p:nvGraphicFramePr>
        <p:xfrm>
          <a:off x="508680" y="4057200"/>
          <a:ext cx="9143640" cy="934920"/>
        </p:xfrm>
        <a:graphic>
          <a:graphicData uri="http://schemas.openxmlformats.org/drawingml/2006/table">
            <a:tbl>
              <a:tblPr/>
              <a:tblGrid>
                <a:gridCol w="9144000"/>
              </a:tblGrid>
              <a:tr h="935280">
                <a:tc>
                  <a:txBody>
                    <a:bodyPr lIns="90000" rIns="90000" tIns="46800" bIns="46800"/>
                    <a:p>
                      <a:r>
                        <a:rPr b="0" lang="en-US" sz="1100" spc="-1" strike="noStrike">
                          <a:latin typeface="FreeMono"/>
                        </a:rPr>
                        <a:t>debian@beaglebone:~$ </a:t>
                      </a:r>
                      <a:r>
                        <a:rPr b="1" lang="en-US" sz="1100" spc="-1" strike="noStrike">
                          <a:latin typeface="FreeMono"/>
                        </a:rPr>
                        <a:t>ls /sys/class/leds</a:t>
                      </a:r>
                      <a:endParaRPr b="0" lang="en-US" sz="1100" spc="-1" strike="noStrike">
                        <a:latin typeface="Arial"/>
                      </a:endParaRPr>
                    </a:p>
                    <a:p>
                      <a:r>
                        <a:rPr b="0" lang="en-US" sz="1100" spc="-1" strike="noStrike">
                          <a:latin typeface="FreeMono"/>
                        </a:rPr>
                        <a:t>beaglebone:green:usr0  techlab::blue   techlab::seg1   techlab::seg13  techlab::seg3  techlab::seg7</a:t>
                      </a:r>
                      <a:endParaRPr b="0" lang="en-US" sz="1100" spc="-1" strike="noStrike">
                        <a:latin typeface="Arial"/>
                      </a:endParaRPr>
                    </a:p>
                    <a:p>
                      <a:r>
                        <a:rPr b="0" lang="en-US" sz="1100" spc="-1" strike="noStrike">
                          <a:latin typeface="FreeMono"/>
                        </a:rPr>
                        <a:t>beaglebone:green:usr1  techlab::green  techlab::seg10  techlab::seg14  techlab::seg4  techlab::seg8</a:t>
                      </a:r>
                      <a:endParaRPr b="0" lang="en-US" sz="1100" spc="-1" strike="noStrike">
                        <a:latin typeface="Arial"/>
                      </a:endParaRPr>
                    </a:p>
                    <a:p>
                      <a:r>
                        <a:rPr b="0" lang="en-US" sz="1100" spc="-1" strike="noStrike">
                          <a:latin typeface="FreeMono"/>
                        </a:rPr>
                        <a:t>beaglebone:green:usr2  techlab::red    techlab::seg11  techlab::seg15  techlab::seg5  techlab::seg9</a:t>
                      </a:r>
                      <a:endParaRPr b="0" lang="en-US" sz="1100" spc="-1" strike="noStrike">
                        <a:latin typeface="Arial"/>
                      </a:endParaRPr>
                    </a:p>
                    <a:p>
                      <a:r>
                        <a:rPr b="0" lang="en-US" sz="1100" spc="-1" strike="noStrike">
                          <a:latin typeface="FreeMono"/>
                        </a:rPr>
                        <a:t>beaglebone:green:usr3  techlab::seg0   techlab::seg12  techlab::seg2   techlab::seg6</a:t>
                      </a:r>
                      <a:endParaRPr b="0" lang="en-US" sz="1100" spc="-1" strike="noStrike">
                        <a:latin typeface="Arial"/>
                      </a:endParaRPr>
                    </a:p>
                  </a:txBody>
                  <a:tcPr marL="90000" marR="90000">
                    <a:lnL w="129600">
                      <a:solidFill>
                        <a:srgbClr val="fe7f00"/>
                      </a:solidFill>
                    </a:lnL>
                    <a:lnR w="7200">
                      <a:solidFill>
                        <a:srgbClr val="fe7f00"/>
                      </a:solidFill>
                    </a:lnR>
                    <a:lnT w="7200">
                      <a:solidFill>
                        <a:srgbClr val="fe7f00"/>
                      </a:solidFill>
                    </a:lnT>
                    <a:lnB w="7200">
                      <a:solidFill>
                        <a:srgbClr val="fe7f00"/>
                      </a:solidFill>
                    </a:lnB>
                    <a:solidFill>
                      <a:srgbClr val="e8e8e8"/>
                    </a:solidFill>
                  </a:tcPr>
                </a:tc>
              </a:tr>
            </a:tbl>
          </a:graphicData>
        </a:graphic>
      </p:graphicFrame>
      <p:sp>
        <p:nvSpPr>
          <p:cNvPr id="664" name="TextShape 4"/>
          <p:cNvSpPr txBox="1"/>
          <p:nvPr/>
        </p:nvSpPr>
        <p:spPr>
          <a:xfrm>
            <a:off x="457200" y="910440"/>
            <a:ext cx="8412480" cy="1044720"/>
          </a:xfrm>
          <a:prstGeom prst="rect">
            <a:avLst/>
          </a:prstGeom>
          <a:noFill/>
          <a:ln>
            <a:noFill/>
          </a:ln>
        </p:spPr>
        <p:txBody>
          <a:bodyPr lIns="90000" rIns="90000" tIns="45000" bIns="45000"/>
          <a:p>
            <a:r>
              <a:rPr b="1" lang="en-US" sz="1600" spc="-1" strike="noStrike">
                <a:latin typeface="Arial"/>
                <a:hlinkClick r:id="rId1"/>
              </a:rPr>
              <a:t>https://www.kernel.org/doc/Documentation/ABI/testing/sysfs-class-led</a:t>
            </a:r>
            <a:r>
              <a:rPr b="1" lang="en-US" sz="1600" spc="-1" strike="noStrike">
                <a:latin typeface="Arial"/>
              </a:rPr>
              <a:t> </a:t>
            </a:r>
            <a:endParaRPr b="1" lang="en-US" sz="1600" spc="-1" strike="noStrike">
              <a:latin typeface="Arial"/>
            </a:endParaRPr>
          </a:p>
        </p:txBody>
      </p:sp>
      <p:sp>
        <p:nvSpPr>
          <p:cNvPr id="665" name="TextShape 5"/>
          <p:cNvSpPr txBox="1"/>
          <p:nvPr/>
        </p:nvSpPr>
        <p:spPr>
          <a:xfrm>
            <a:off x="503640" y="1506240"/>
            <a:ext cx="9069120" cy="2425680"/>
          </a:xfrm>
          <a:prstGeom prst="rect">
            <a:avLst/>
          </a:prstGeom>
          <a:noFill/>
          <a:ln>
            <a:noFill/>
          </a:ln>
        </p:spPr>
        <p:txBody>
          <a:bodyPr lIns="0" rIns="0" tIns="0" bIns="0">
            <a:normAutofit/>
          </a:bodyPr>
          <a:p>
            <a:pPr marL="432000" indent="-324000">
              <a:lnSpc>
                <a:spcPts val="1585"/>
              </a:lnSpc>
              <a:spcBef>
                <a:spcPts val="1417"/>
              </a:spcBef>
              <a:buClr>
                <a:srgbClr val="000000"/>
              </a:buClr>
              <a:buSzPct val="45000"/>
              <a:buFont typeface="Wingdings" charset="2"/>
              <a:buChar char=""/>
            </a:pPr>
            <a:r>
              <a:rPr b="0" lang="en-US" sz="2400" spc="-1" strike="noStrike">
                <a:latin typeface="Arial"/>
              </a:rPr>
              <a:t>/sys/class/leds/LED</a:t>
            </a:r>
            <a:endParaRPr b="0" lang="en-US" sz="24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400" spc="-1" strike="noStrike">
                <a:latin typeface="Arial"/>
              </a:rPr>
              <a:t>.../brightness: 0-max_brightness, &gt;0 = on</a:t>
            </a:r>
            <a:endParaRPr b="0" lang="en-US" sz="24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400" spc="-1" strike="noStrike">
                <a:latin typeface="Arial"/>
              </a:rPr>
              <a:t>.../max_brightness: default is 255</a:t>
            </a:r>
            <a:endParaRPr b="0" lang="en-US" sz="24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400" spc="-1" strike="noStrike">
                <a:latin typeface="Arial"/>
              </a:rPr>
              <a:t>.../trigger: triggers available from kernel</a:t>
            </a:r>
            <a:endParaRPr b="0" lang="en-US" sz="24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400" spc="-1" strike="noStrike">
                <a:latin typeface="Arial"/>
              </a:rPr>
              <a:t>.../inverted: invert on/off state</a:t>
            </a:r>
            <a:endParaRPr b="0" lang="en-US" sz="2400" spc="-1" strike="noStrike">
              <a:latin typeface="Arial"/>
            </a:endParaRPr>
          </a:p>
        </p:txBody>
      </p:sp>
    </p:spTree>
  </p:cSld>
  <p:timing>
    <p:tnLst>
      <p:par>
        <p:cTn id="147" dur="indefinite" restart="never" nodeType="tmRoot">
          <p:childTnLst>
            <p:seq>
              <p:cTn id="148"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/sys/class/gpio</a:t>
            </a:r>
            <a:endParaRPr b="0" lang="en-US" sz="4400" spc="-1" strike="noStrike">
              <a:latin typeface="Arial"/>
            </a:endParaRPr>
          </a:p>
        </p:txBody>
      </p:sp>
      <p:sp>
        <p:nvSpPr>
          <p:cNvPr id="667" name="TextShape 2"/>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rPr>
              <a:t>     </a:t>
            </a:r>
            <a:endParaRPr b="1" lang="en-US" sz="1600" spc="-1" strike="noStrike">
              <a:latin typeface="Arial"/>
            </a:endParaRPr>
          </a:p>
          <a:p>
            <a:endParaRPr b="0" lang="en-US" sz="1600" spc="-1" strike="noStrike">
              <a:latin typeface="Arial"/>
            </a:endParaRPr>
          </a:p>
        </p:txBody>
      </p:sp>
      <p:graphicFrame>
        <p:nvGraphicFramePr>
          <p:cNvPr id="668" name="Table 3"/>
          <p:cNvGraphicFramePr/>
          <p:nvPr/>
        </p:nvGraphicFramePr>
        <p:xfrm>
          <a:off x="274320" y="4057200"/>
          <a:ext cx="9509400" cy="1213920"/>
        </p:xfrm>
        <a:graphic>
          <a:graphicData uri="http://schemas.openxmlformats.org/drawingml/2006/table">
            <a:tbl>
              <a:tblPr/>
              <a:tblGrid>
                <a:gridCol w="9609840"/>
              </a:tblGrid>
              <a:tr h="935280">
                <a:tc>
                  <a:txBody>
                    <a:bodyPr lIns="90000" rIns="90000" tIns="46800" bIns="46800"/>
                    <a:p>
                      <a:r>
                        <a:rPr b="0" lang="en-US" sz="1300" spc="-1" strike="noStrike">
                          <a:latin typeface="FreeMono"/>
                        </a:rPr>
                        <a:t>debian@beaglebone:~$ </a:t>
                      </a:r>
                      <a:r>
                        <a:rPr b="1" lang="en-US" sz="1300" spc="-1" strike="noStrike">
                          <a:latin typeface="FreeMono"/>
                        </a:rPr>
                        <a:t>ls /sys/class/gpio</a:t>
                      </a:r>
                      <a:endParaRPr b="0" lang="en-US" sz="1300" spc="-1" strike="noStrike">
                        <a:latin typeface="Arial"/>
                      </a:endParaRPr>
                    </a:p>
                    <a:p>
                      <a:r>
                        <a:rPr b="0" lang="en-US" sz="1300" spc="-1" strike="noStrike">
                          <a:latin typeface="FreeMono"/>
                        </a:rPr>
                        <a:t>export   gpio114  gpio13  gpio20  gpio30  gpio42  gpio47  gpio58  gpio7   gpiochip0    unexport</a:t>
                      </a:r>
                      <a:endParaRPr b="0" lang="en-US" sz="1300" spc="-1" strike="noStrike">
                        <a:latin typeface="Arial"/>
                      </a:endParaRPr>
                    </a:p>
                    <a:p>
                      <a:r>
                        <a:rPr b="0" lang="en-US" sz="1300" spc="-1" strike="noStrike">
                          <a:latin typeface="FreeMono"/>
                        </a:rPr>
                        <a:t>gpio110  gpio115  gpio14  gpio23  gpio31  gpio43  gpio5   gpio59  gpio86  gpiochip32</a:t>
                      </a:r>
                      <a:endParaRPr b="0" lang="en-US" sz="1300" spc="-1" strike="noStrike">
                        <a:latin typeface="Arial"/>
                      </a:endParaRPr>
                    </a:p>
                    <a:p>
                      <a:r>
                        <a:rPr b="0" lang="en-US" sz="1300" spc="-1" strike="noStrike">
                          <a:latin typeface="FreeMono"/>
                        </a:rPr>
                        <a:t>gpio111  gpio116  gpio15  gpio26  gpio4   gpio44  gpio50  gpio60  gpio87  gpiochip496</a:t>
                      </a:r>
                      <a:endParaRPr b="0" lang="en-US" sz="1300" spc="-1" strike="noStrike">
                        <a:latin typeface="Arial"/>
                      </a:endParaRPr>
                    </a:p>
                    <a:p>
                      <a:r>
                        <a:rPr b="0" lang="en-US" sz="1300" spc="-1" strike="noStrike">
                          <a:latin typeface="FreeMono"/>
                        </a:rPr>
                        <a:t>gpio112  gpio117  gpio19  gpio27  gpio40  gpio45  gpio52  gpio64  gpio88  gpiochip64</a:t>
                      </a:r>
                      <a:endParaRPr b="0" lang="en-US" sz="1300" spc="-1" strike="noStrike">
                        <a:latin typeface="Arial"/>
                      </a:endParaRPr>
                    </a:p>
                    <a:p>
                      <a:r>
                        <a:rPr b="0" lang="en-US" sz="1300" spc="-1" strike="noStrike">
                          <a:latin typeface="FreeMono"/>
                        </a:rPr>
                        <a:t>gpio113  gpio12   gpio2   gpio3   gpio41  gpio46  gpio57  gpio65  gpio89  gpiochip96</a:t>
                      </a:r>
                      <a:endParaRPr b="0" lang="en-US" sz="1300" spc="-1" strike="noStrike">
                        <a:latin typeface="Arial"/>
                      </a:endParaRPr>
                    </a:p>
                  </a:txBody>
                  <a:tcPr marL="90000" marR="90000">
                    <a:lnL w="129600">
                      <a:solidFill>
                        <a:srgbClr val="fe7f00"/>
                      </a:solidFill>
                    </a:lnL>
                    <a:lnR w="7200">
                      <a:solidFill>
                        <a:srgbClr val="fe7f00"/>
                      </a:solidFill>
                    </a:lnR>
                    <a:lnT w="7200">
                      <a:solidFill>
                        <a:srgbClr val="fe7f00"/>
                      </a:solidFill>
                    </a:lnT>
                    <a:lnB w="7200">
                      <a:solidFill>
                        <a:srgbClr val="fe7f00"/>
                      </a:solidFill>
                    </a:lnB>
                    <a:solidFill>
                      <a:srgbClr val="e8e8e8"/>
                    </a:solidFill>
                  </a:tcPr>
                </a:tc>
              </a:tr>
            </a:tbl>
          </a:graphicData>
        </a:graphic>
      </p:graphicFrame>
      <p:sp>
        <p:nvSpPr>
          <p:cNvPr id="669" name="TextShape 4"/>
          <p:cNvSpPr txBox="1"/>
          <p:nvPr/>
        </p:nvSpPr>
        <p:spPr>
          <a:xfrm>
            <a:off x="457200" y="910440"/>
            <a:ext cx="8412480" cy="1044720"/>
          </a:xfrm>
          <a:prstGeom prst="rect">
            <a:avLst/>
          </a:prstGeom>
          <a:noFill/>
          <a:ln>
            <a:noFill/>
          </a:ln>
        </p:spPr>
        <p:txBody>
          <a:bodyPr lIns="90000" rIns="90000" tIns="45000" bIns="45000"/>
          <a:p>
            <a:r>
              <a:rPr b="1" lang="en-US" sz="1600" spc="-1" strike="noStrike">
                <a:latin typeface="Arial"/>
                <a:hlinkClick r:id="rId1"/>
              </a:rPr>
              <a:t>http://www.kernel.org/doc/Documentation/ABI/testing/sysfs-gpio</a:t>
            </a:r>
            <a:r>
              <a:rPr b="1" lang="en-US" sz="1600" spc="-1" strike="noStrike">
                <a:latin typeface="Arial"/>
              </a:rPr>
              <a:t> </a:t>
            </a:r>
            <a:endParaRPr b="1" lang="en-US" sz="1600" spc="-1" strike="noStrike">
              <a:latin typeface="Arial"/>
            </a:endParaRPr>
          </a:p>
        </p:txBody>
      </p:sp>
      <p:sp>
        <p:nvSpPr>
          <p:cNvPr id="670" name="TextShape 5"/>
          <p:cNvSpPr txBox="1"/>
          <p:nvPr/>
        </p:nvSpPr>
        <p:spPr>
          <a:xfrm>
            <a:off x="503640" y="1506240"/>
            <a:ext cx="9069120" cy="2425680"/>
          </a:xfrm>
          <a:prstGeom prst="rect">
            <a:avLst/>
          </a:prstGeom>
          <a:noFill/>
          <a:ln>
            <a:noFill/>
          </a:ln>
        </p:spPr>
        <p:txBody>
          <a:bodyPr lIns="0" rIns="0" tIns="0" bIns="0">
            <a:normAutofit/>
          </a:bodyPr>
          <a:p>
            <a:pPr marL="432000" indent="-324000">
              <a:lnSpc>
                <a:spcPts val="1585"/>
              </a:lnSpc>
              <a:spcBef>
                <a:spcPts val="1417"/>
              </a:spcBef>
              <a:buClr>
                <a:srgbClr val="000000"/>
              </a:buClr>
              <a:buSzPct val="45000"/>
              <a:buFont typeface="Wingdings" charset="2"/>
              <a:buChar char=""/>
            </a:pPr>
            <a:r>
              <a:rPr b="0" lang="en-US" sz="2400" spc="-1" strike="noStrike">
                <a:latin typeface="Arial"/>
              </a:rPr>
              <a:t>Must be explicitly exported to userspace and not claimed by kernel code</a:t>
            </a:r>
            <a:endParaRPr b="0" lang="en-US" sz="2400" spc="-1" strike="noStrike">
              <a:latin typeface="Arial"/>
            </a:endParaRPr>
          </a:p>
          <a:p>
            <a:pPr marL="432000" indent="-324000">
              <a:lnSpc>
                <a:spcPts val="1585"/>
              </a:lnSpc>
              <a:spcBef>
                <a:spcPts val="1417"/>
              </a:spcBef>
              <a:buClr>
                <a:srgbClr val="000000"/>
              </a:buClr>
              <a:buSzPct val="45000"/>
              <a:buFont typeface="Wingdings" charset="2"/>
              <a:buChar char=""/>
            </a:pPr>
            <a:r>
              <a:rPr b="0" lang="en-US" sz="2400" spc="-1" strike="noStrike">
                <a:latin typeface="Arial"/>
              </a:rPr>
              <a:t>/sys/class/gpio</a:t>
            </a:r>
            <a:endParaRPr b="0" lang="en-US" sz="24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400" spc="-1" strike="noStrike">
                <a:latin typeface="Arial"/>
              </a:rPr>
              <a:t>.../export: asks the kernel to export a GPIO to userspace</a:t>
            </a:r>
            <a:endParaRPr b="0" lang="en-US" sz="24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400" spc="-1" strike="noStrike">
                <a:latin typeface="Arial"/>
              </a:rPr>
              <a:t>.../unexport: to return a GPIO to the kernel</a:t>
            </a:r>
            <a:endParaRPr b="0" lang="en-US" sz="24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400" spc="-1" strike="noStrike">
                <a:latin typeface="Arial"/>
              </a:rPr>
              <a:t>.../gpioN: for each exported GPIO #N</a:t>
            </a:r>
            <a:endParaRPr b="0" lang="en-US" sz="2400" spc="-1" strike="noStrike">
              <a:latin typeface="Arial"/>
            </a:endParaRPr>
          </a:p>
          <a:p>
            <a:pPr lvl="2" marL="1296000" indent="-288000">
              <a:lnSpc>
                <a:spcPts val="1585"/>
              </a:lnSpc>
              <a:spcBef>
                <a:spcPts val="850"/>
              </a:spcBef>
              <a:buClr>
                <a:srgbClr val="000000"/>
              </a:buClr>
              <a:buSzPct val="45000"/>
              <a:buFont typeface="Wingdings" charset="2"/>
              <a:buChar char=""/>
            </a:pPr>
            <a:r>
              <a:rPr b="0" lang="en-US" sz="2400" spc="-1" strike="noStrike">
                <a:latin typeface="Arial"/>
              </a:rPr>
              <a:t>.../value: always readable, writes fail for input GPIOs</a:t>
            </a:r>
            <a:endParaRPr b="0" lang="en-US" sz="2400" spc="-1" strike="noStrike">
              <a:latin typeface="Arial"/>
            </a:endParaRPr>
          </a:p>
          <a:p>
            <a:pPr lvl="2" marL="1296000" indent="-288000">
              <a:lnSpc>
                <a:spcPts val="1585"/>
              </a:lnSpc>
              <a:spcBef>
                <a:spcPts val="850"/>
              </a:spcBef>
              <a:buClr>
                <a:srgbClr val="000000"/>
              </a:buClr>
              <a:buSzPct val="45000"/>
              <a:buFont typeface="Wingdings" charset="2"/>
              <a:buChar char=""/>
            </a:pPr>
            <a:r>
              <a:rPr b="0" lang="en-US" sz="2400" spc="-1" strike="noStrike">
                <a:latin typeface="Arial"/>
              </a:rPr>
              <a:t>.../direction: r/w as: in, out (low); write: high, low</a:t>
            </a:r>
            <a:endParaRPr b="0" lang="en-US" sz="2400" spc="-1" strike="noStrike">
              <a:latin typeface="Arial"/>
            </a:endParaRPr>
          </a:p>
          <a:p>
            <a:pPr lvl="2" marL="1296000" indent="-288000">
              <a:lnSpc>
                <a:spcPts val="1585"/>
              </a:lnSpc>
              <a:spcBef>
                <a:spcPts val="850"/>
              </a:spcBef>
              <a:buClr>
                <a:srgbClr val="000000"/>
              </a:buClr>
              <a:buSzPct val="45000"/>
              <a:buFont typeface="Wingdings" charset="2"/>
              <a:buChar char=""/>
            </a:pPr>
            <a:r>
              <a:rPr b="0" lang="en-US" sz="2400" spc="-1" strike="noStrike">
                <a:latin typeface="Arial"/>
              </a:rPr>
              <a:t>.../edge: r/w as: none, falling, rising, both</a:t>
            </a:r>
            <a:endParaRPr b="0" lang="en-US" sz="2400" spc="-1" strike="noStrike">
              <a:latin typeface="Arial"/>
            </a:endParaRPr>
          </a:p>
          <a:p>
            <a:pPr lvl="1" marL="864000" indent="-324000">
              <a:lnSpc>
                <a:spcPts val="1585"/>
              </a:lnSpc>
              <a:spcBef>
                <a:spcPts val="1134"/>
              </a:spcBef>
              <a:buClr>
                <a:srgbClr val="000000"/>
              </a:buClr>
              <a:buSzPct val="75000"/>
              <a:buFont typeface="Symbol" charset="2"/>
              <a:buChar char=""/>
            </a:pPr>
            <a:r>
              <a:rPr b="0" lang="en-US" sz="2400" spc="-1" strike="noStrike">
                <a:latin typeface="Arial"/>
              </a:rPr>
              <a:t>.../gpiochipN:for each gpiochip; #N is its first GPIO</a:t>
            </a:r>
            <a:endParaRPr b="0" lang="en-US" sz="2400" spc="-1" strike="noStrike">
              <a:latin typeface="Arial"/>
            </a:endParaRPr>
          </a:p>
          <a:p>
            <a:pPr lvl="2" marL="1296000" indent="-288000">
              <a:lnSpc>
                <a:spcPts val="1585"/>
              </a:lnSpc>
              <a:spcBef>
                <a:spcPts val="850"/>
              </a:spcBef>
              <a:buClr>
                <a:srgbClr val="000000"/>
              </a:buClr>
              <a:buSzPct val="45000"/>
              <a:buFont typeface="Wingdings" charset="2"/>
              <a:buChar char=""/>
            </a:pPr>
            <a:r>
              <a:rPr b="0" lang="en-US" sz="2400" spc="-1" strike="noStrike">
                <a:latin typeface="Arial"/>
              </a:rPr>
              <a:t>.../base: (r/o) same as N</a:t>
            </a:r>
            <a:endParaRPr b="0" lang="en-US" sz="2400" spc="-1" strike="noStrike">
              <a:latin typeface="Arial"/>
            </a:endParaRPr>
          </a:p>
          <a:p>
            <a:pPr lvl="2" marL="1296000" indent="-288000">
              <a:lnSpc>
                <a:spcPts val="1585"/>
              </a:lnSpc>
              <a:spcBef>
                <a:spcPts val="850"/>
              </a:spcBef>
              <a:buClr>
                <a:srgbClr val="000000"/>
              </a:buClr>
              <a:buSzPct val="45000"/>
              <a:buFont typeface="Wingdings" charset="2"/>
              <a:buChar char=""/>
            </a:pPr>
            <a:r>
              <a:rPr b="0" lang="en-US" sz="2400" spc="-1" strike="noStrike">
                <a:latin typeface="Arial"/>
              </a:rPr>
              <a:t>.../label: (r/o) descriptive, not necessarily unique</a:t>
            </a:r>
            <a:endParaRPr b="0" lang="en-US" sz="2400" spc="-1" strike="noStrike">
              <a:latin typeface="Arial"/>
            </a:endParaRPr>
          </a:p>
          <a:p>
            <a:pPr lvl="2" marL="1296000" indent="-288000">
              <a:lnSpc>
                <a:spcPts val="1585"/>
              </a:lnSpc>
              <a:spcBef>
                <a:spcPts val="850"/>
              </a:spcBef>
              <a:buClr>
                <a:srgbClr val="000000"/>
              </a:buClr>
              <a:buSzPct val="45000"/>
              <a:buFont typeface="Wingdings" charset="2"/>
              <a:buChar char=""/>
            </a:pPr>
            <a:r>
              <a:rPr b="0" lang="en-US" sz="2400" spc="-1" strike="noStrike">
                <a:latin typeface="Arial"/>
              </a:rPr>
              <a:t>.../ngpio: (r/o) number of GPIOs; numbered N to N + (ngpio - 1)</a:t>
            </a:r>
            <a:endParaRPr b="0" lang="en-US" sz="2400" spc="-1" strike="noStrike">
              <a:latin typeface="Arial"/>
            </a:endParaRPr>
          </a:p>
          <a:p>
            <a:pPr marL="432000" indent="-324000">
              <a:lnSpc>
                <a:spcPts val="1585"/>
              </a:lnSpc>
              <a:spcBef>
                <a:spcPts val="1417"/>
              </a:spcBef>
              <a:buClr>
                <a:srgbClr val="000000"/>
              </a:buClr>
              <a:buSzPct val="45000"/>
              <a:buFont typeface="Wingdings" charset="2"/>
              <a:buChar char=""/>
            </a:pPr>
            <a:r>
              <a:rPr b="0" lang="en-US" sz="2400" spc="-1" strike="noStrike">
                <a:latin typeface="Arial"/>
              </a:rPr>
              <a:t> </a:t>
            </a:r>
            <a:endParaRPr b="0" lang="en-US" sz="2400" spc="-1" strike="noStrike">
              <a:latin typeface="Arial"/>
            </a:endParaRPr>
          </a:p>
          <a:p>
            <a:pPr marL="432000" indent="-324000">
              <a:lnSpc>
                <a:spcPts val="1585"/>
              </a:lnSpc>
              <a:spcBef>
                <a:spcPts val="1417"/>
              </a:spcBef>
              <a:buClr>
                <a:srgbClr val="000000"/>
              </a:buClr>
              <a:buSzPct val="45000"/>
              <a:buFont typeface="Wingdings" charset="2"/>
              <a:buChar char=""/>
            </a:pPr>
            <a:r>
              <a:rPr b="0" lang="en-US" sz="2400" spc="-1" strike="noStrike">
                <a:latin typeface="Arial"/>
              </a:rPr>
              <a:t> </a:t>
            </a:r>
            <a:endParaRPr b="0" lang="en-US" sz="2400" spc="-1" strike="noStrike">
              <a:latin typeface="Arial"/>
            </a:endParaRPr>
          </a:p>
        </p:txBody>
      </p:sp>
    </p:spTree>
  </p:cSld>
  <p:timing>
    <p:tnLst>
      <p:par>
        <p:cTn id="149" dur="indefinite" restart="never" nodeType="tmRoot">
          <p:childTnLst>
            <p:seq>
              <p:cTn id="150"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On-chip peripherals (OCP)</a:t>
            </a:r>
            <a:endParaRPr b="0" lang="en-US" sz="4400" spc="-1" strike="noStrike">
              <a:latin typeface="Arial"/>
            </a:endParaRPr>
          </a:p>
        </p:txBody>
      </p:sp>
      <p:sp>
        <p:nvSpPr>
          <p:cNvPr id="672" name="TextShape 2"/>
          <p:cNvSpPr txBox="1"/>
          <p:nvPr/>
        </p:nvSpPr>
        <p:spPr>
          <a:xfrm>
            <a:off x="457200" y="910440"/>
            <a:ext cx="6858000" cy="819000"/>
          </a:xfrm>
          <a:prstGeom prst="rect">
            <a:avLst/>
          </a:prstGeom>
          <a:noFill/>
          <a:ln>
            <a:noFill/>
          </a:ln>
        </p:spPr>
        <p:txBody>
          <a:bodyPr lIns="90000" rIns="90000" tIns="45000" bIns="45000"/>
          <a:p>
            <a:r>
              <a:rPr b="1" lang="en-US" sz="1600" spc="-1" strike="noStrike">
                <a:latin typeface="Arial"/>
              </a:rPr>
              <a:t>     </a:t>
            </a:r>
            <a:endParaRPr b="1" lang="en-US" sz="1600" spc="-1" strike="noStrike">
              <a:latin typeface="Arial"/>
            </a:endParaRPr>
          </a:p>
          <a:p>
            <a:endParaRPr b="0" lang="en-US" sz="1600" spc="-1" strike="noStrike">
              <a:latin typeface="Arial"/>
            </a:endParaRPr>
          </a:p>
        </p:txBody>
      </p:sp>
      <p:graphicFrame>
        <p:nvGraphicFramePr>
          <p:cNvPr id="673" name="Table 3"/>
          <p:cNvGraphicFramePr/>
          <p:nvPr/>
        </p:nvGraphicFramePr>
        <p:xfrm>
          <a:off x="722160" y="1345680"/>
          <a:ext cx="8695800" cy="1306080"/>
        </p:xfrm>
        <a:graphic>
          <a:graphicData uri="http://schemas.openxmlformats.org/drawingml/2006/table">
            <a:tbl>
              <a:tblPr/>
              <a:tblGrid>
                <a:gridCol w="8696160"/>
              </a:tblGrid>
              <a:tr h="1306080">
                <a:tc>
                  <a:txBody>
                    <a:bodyPr lIns="90000" rIns="90000" tIns="46800" bIns="46800"/>
                    <a:p>
                      <a:r>
                        <a:rPr b="0" lang="en-US" sz="1100" spc="-1" strike="noStrike">
                          <a:latin typeface="FreeMono"/>
                        </a:rPr>
                        <a:t>debian@beaglebone:~$ </a:t>
                      </a:r>
                      <a:r>
                        <a:rPr b="1" lang="en-US" sz="1100" spc="-1" strike="noStrike">
                          <a:latin typeface="FreeMono"/>
                        </a:rPr>
                        <a:t>ls /sys/devices/platform/ocp</a:t>
                      </a:r>
                      <a:endParaRPr b="0" lang="en-US" sz="1100" spc="-1" strike="noStrike">
                        <a:latin typeface="Arial"/>
                      </a:endParaRPr>
                    </a:p>
                    <a:p>
                      <a:r>
                        <a:rPr b="0" lang="en-US" sz="1100" spc="-1" strike="noStrike">
                          <a:latin typeface="FreeMono"/>
                        </a:rPr>
                        <a:t>40300000.ocmcram  480c8000.mailbox        53100000.sham         ocp:P1_32_pinmux  ocp:P2_20_pinmux</a:t>
                      </a:r>
                      <a:endParaRPr b="0" lang="en-US" sz="1100" spc="-1" strike="noStrike">
                        <a:latin typeface="Arial"/>
                      </a:endParaRPr>
                    </a:p>
                    <a:p>
                      <a:r>
                        <a:rPr b="0" lang="en-US" sz="1100" spc="-1" strike="noStrike">
                          <a:latin typeface="FreeMono"/>
                        </a:rPr>
                        <a:t>44e07000.gpio     480ca000.spinlock       53500000.aes          ocp:P1_33_pinmux  ocp:P2_22_pinmux</a:t>
                      </a:r>
                      <a:endParaRPr b="0" lang="en-US" sz="1100" spc="-1" strike="noStrike">
                        <a:latin typeface="Arial"/>
                      </a:endParaRPr>
                    </a:p>
                    <a:p>
                      <a:r>
                        <a:rPr b="0" lang="en-US" sz="1100" spc="-1" strike="noStrike">
                          <a:latin typeface="FreeMono"/>
                        </a:rPr>
                        <a:t>44e09000.serial   4819c000.i2c            56000000.sgx          ocp:P1_34_pinmux  ocp:P2_24_pinmux</a:t>
                      </a:r>
                      <a:endParaRPr b="0" lang="en-US" sz="1100" spc="-1" strike="noStrike">
                        <a:latin typeface="Arial"/>
                      </a:endParaRPr>
                    </a:p>
                    <a:p>
                      <a:r>
                        <a:rPr b="0" lang="en-US" sz="1100" spc="-1" strike="noStrike">
                          <a:latin typeface="FreeMono"/>
                        </a:rPr>
                        <a:t>44e0b000.i2c      481a0000.spi            driver_override       ocp:P1_35_pinmux  ocp:P2_25_pinmux</a:t>
                      </a:r>
                      <a:endParaRPr b="0" lang="en-US" sz="1100" spc="-1" strike="noStrike">
                        <a:latin typeface="Arial"/>
                      </a:endParaRPr>
                    </a:p>
                    <a:p>
                      <a:r>
                        <a:rPr b="0" lang="en-US" sz="1100" spc="-1" strike="noStrike">
                          <a:latin typeface="FreeMono"/>
                        </a:rPr>
                        <a:t>44e0d000.tscadc   481a8000.serial         modalias              ocp:P1_36_pinmux  ocp:P2_27_pinmux</a:t>
                      </a:r>
                      <a:endParaRPr b="0" lang="en-US" sz="1100" spc="-1" strike="noStrike">
                        <a:latin typeface="Arial"/>
                      </a:endParaRPr>
                    </a:p>
                    <a:p>
                      <a:r>
                        <a:rPr b="0" lang="en-US" sz="1100" spc="-1" strike="noStrike">
                          <a:latin typeface="FreeMono"/>
                        </a:rPr>
                        <a:t>44e35000.wdt      481ac000.gpio           ocp:cape-universal    ocp:P2_01_pinmux  ocp:P2_28_pinmux</a:t>
                      </a:r>
                      <a:endParaRPr b="0" lang="en-US" sz="1100" spc="-1" strike="noStrike">
                        <a:latin typeface="Arial"/>
                      </a:endParaRPr>
                    </a:p>
                    <a:p>
                      <a:r>
                        <a:rPr b="0" lang="en-US" sz="1100" spc="-1" strike="noStrike">
                          <a:latin typeface="FreeMono"/>
                        </a:rPr>
                        <a:t>44e3e000.rtc      481ae000.gpio           ocp:l4_wkup@44c00000  ocp:P2_02_pinmux  ocp:P2_29_pinmux</a:t>
                      </a:r>
                      <a:endParaRPr b="0" lang="en-US" sz="1100" spc="-1" strike="noStrike">
                        <a:latin typeface="Arial"/>
                      </a:endParaRPr>
                    </a:p>
                    <a:p>
                      <a:r>
                        <a:rPr b="0" lang="en-US" sz="1100" spc="-1" strike="noStrike">
                          <a:latin typeface="FreeMono"/>
                        </a:rPr>
                        <a:t>47400000.usb      481cc000.can            ocp:P1_02_pinmux      ocp:P2_03_pinmux  ocp:P2_30_pinmux</a:t>
                      </a:r>
                      <a:endParaRPr b="0" lang="en-US" sz="1100" spc="-1" strike="noStrike">
                        <a:latin typeface="Arial"/>
                      </a:endParaRPr>
                    </a:p>
                    <a:p>
                      <a:r>
                        <a:rPr b="0" lang="en-US" sz="1100" spc="-1" strike="noStrike">
                          <a:latin typeface="FreeMono"/>
                        </a:rPr>
                        <a:t>48022000.serial   481d0000.can            ocp:P1_04_pinmux      ocp:P2_04_pinmux  ocp:P2_31_pinmux</a:t>
                      </a:r>
                      <a:endParaRPr b="0" lang="en-US" sz="1100" spc="-1" strike="noStrike">
                        <a:latin typeface="Arial"/>
                      </a:endParaRPr>
                    </a:p>
                    <a:p>
                      <a:r>
                        <a:rPr b="0" lang="en-US" sz="1100" spc="-1" strike="noStrike">
                          <a:latin typeface="FreeMono"/>
                        </a:rPr>
                        <a:t>48024000.serial   48300000.epwmss         ocp:P1_06_pinmux      ocp:P2_05_pinmux  ocp:P2_32_pinmux</a:t>
                      </a:r>
                      <a:endParaRPr b="0" lang="en-US" sz="1100" spc="-1" strike="noStrike">
                        <a:latin typeface="Arial"/>
                      </a:endParaRPr>
                    </a:p>
                    <a:p>
                      <a:r>
                        <a:rPr b="0" lang="en-US" sz="1100" spc="-1" strike="noStrike">
                          <a:latin typeface="FreeMono"/>
                        </a:rPr>
                        <a:t>4802a000.i2c      48302000.epwmss         ocp:P1_08_pinmux      ocp:P2_06_pinmux  ocp:P2_33_pinmux</a:t>
                      </a:r>
                      <a:endParaRPr b="0" lang="en-US" sz="1100" spc="-1" strike="noStrike">
                        <a:latin typeface="Arial"/>
                      </a:endParaRPr>
                    </a:p>
                    <a:p>
                      <a:r>
                        <a:rPr b="0" lang="en-US" sz="1100" spc="-1" strike="noStrike">
                          <a:latin typeface="FreeMono"/>
                        </a:rPr>
                        <a:t>48030000.spi      48304000.epwmss         ocp:P1_10_pinmux      ocp:P2_07_pinmux  ocp:P2_34_pinmux</a:t>
                      </a:r>
                      <a:endParaRPr b="0" lang="en-US" sz="1100" spc="-1" strike="noStrike">
                        <a:latin typeface="Arial"/>
                      </a:endParaRPr>
                    </a:p>
                    <a:p>
                      <a:r>
                        <a:rPr b="0" lang="en-US" sz="1100" spc="-1" strike="noStrike">
                          <a:latin typeface="FreeMono"/>
                        </a:rPr>
                        <a:t>48042000.timer    48310000.rng            ocp:P1_12_pinmux      ocp:P2_08_pinmux  ocp:P2_35_pinmux</a:t>
                      </a:r>
                      <a:endParaRPr b="0" lang="en-US" sz="1100" spc="-1" strike="noStrike">
                        <a:latin typeface="Arial"/>
                      </a:endParaRPr>
                    </a:p>
                    <a:p>
                      <a:r>
                        <a:rPr b="0" lang="en-US" sz="1100" spc="-1" strike="noStrike">
                          <a:latin typeface="FreeMono"/>
                        </a:rPr>
                        <a:t>48044000.timer    49000000.edma           ocp:P1_20_pinmux      ocp:P2_09_pinmux  of_node</a:t>
                      </a:r>
                      <a:endParaRPr b="0" lang="en-US" sz="1100" spc="-1" strike="noStrike">
                        <a:latin typeface="Arial"/>
                      </a:endParaRPr>
                    </a:p>
                    <a:p>
                      <a:r>
                        <a:rPr b="0" lang="en-US" sz="1100" spc="-1" strike="noStrike">
                          <a:latin typeface="FreeMono"/>
                        </a:rPr>
                        <a:t>48046000.timer    49800000.tptc           ocp:P1_26_pinmux      ocp:P2_10_pinmux  power</a:t>
                      </a:r>
                      <a:endParaRPr b="0" lang="en-US" sz="1100" spc="-1" strike="noStrike">
                        <a:latin typeface="Arial"/>
                      </a:endParaRPr>
                    </a:p>
                    <a:p>
                      <a:r>
                        <a:rPr b="0" lang="en-US" sz="1100" spc="-1" strike="noStrike">
                          <a:latin typeface="FreeMono"/>
                        </a:rPr>
                        <a:t>48048000.timer    49900000.tptc           ocp:P1_28_pinmux      ocp:P2_11_pinmux  subsystem</a:t>
                      </a:r>
                      <a:endParaRPr b="0" lang="en-US" sz="1100" spc="-1" strike="noStrike">
                        <a:latin typeface="Arial"/>
                      </a:endParaRPr>
                    </a:p>
                    <a:p>
                      <a:r>
                        <a:rPr b="0" lang="en-US" sz="1100" spc="-1" strike="noStrike">
                          <a:latin typeface="FreeMono"/>
                        </a:rPr>
                        <a:t>4804a000.timer    49a00000.tptc           ocp:P1_29_pinmux      ocp:P2_17_pinmux  uevent</a:t>
                      </a:r>
                      <a:endParaRPr b="0" lang="en-US" sz="1100" spc="-1" strike="noStrike">
                        <a:latin typeface="Arial"/>
                      </a:endParaRPr>
                    </a:p>
                    <a:p>
                      <a:r>
                        <a:rPr b="0" lang="en-US" sz="1100" spc="-1" strike="noStrike">
                          <a:latin typeface="FreeMono"/>
                        </a:rPr>
                        <a:t>4804c000.gpio     4a326004.pruss-soc-bus  ocp:P1_30_pinmux      ocp:P2_18_pinmux</a:t>
                      </a:r>
                      <a:endParaRPr b="0" lang="en-US" sz="1100" spc="-1" strike="noStrike">
                        <a:latin typeface="Arial"/>
                      </a:endParaRPr>
                    </a:p>
                    <a:p>
                      <a:r>
                        <a:rPr b="0" lang="en-US" sz="1100" spc="-1" strike="noStrike">
                          <a:latin typeface="FreeMono"/>
                        </a:rPr>
                        <a:t>48060000.mmc      4c000000.emif           ocp:P1_31_pinmux      ocp:P2_19_pinmux</a:t>
                      </a:r>
                      <a:endParaRPr b="0" lang="en-US" sz="1100" spc="-1" strike="noStrike">
                        <a:latin typeface="Arial"/>
                      </a:endParaRPr>
                    </a:p>
                  </a:txBody>
                  <a:tcPr marL="90000" marR="90000">
                    <a:lnL w="129600">
                      <a:solidFill>
                        <a:srgbClr val="fe7f00"/>
                      </a:solidFill>
                    </a:lnL>
                    <a:lnR w="7200">
                      <a:solidFill>
                        <a:srgbClr val="fe7f00"/>
                      </a:solidFill>
                    </a:lnR>
                    <a:lnT w="7200">
                      <a:solidFill>
                        <a:srgbClr val="fe7f00"/>
                      </a:solidFill>
                    </a:lnT>
                    <a:lnB w="7200">
                      <a:solidFill>
                        <a:srgbClr val="fe7f00"/>
                      </a:solidFill>
                    </a:lnB>
                    <a:solidFill>
                      <a:srgbClr val="e8e8e8"/>
                    </a:solidFill>
                  </a:tcPr>
                </a:tc>
              </a:tr>
            </a:tbl>
          </a:graphicData>
        </a:graphic>
      </p:graphicFrame>
    </p:spTree>
  </p:cSld>
  <p:timing>
    <p:tnLst>
      <p:par>
        <p:cTn id="151" dur="indefinite" restart="never" nodeType="tmRoot">
          <p:childTnLst>
            <p:seq>
              <p:cTn id="152"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TextShape 1"/>
          <p:cNvSpPr txBox="1"/>
          <p:nvPr/>
        </p:nvSpPr>
        <p:spPr>
          <a:xfrm>
            <a:off x="503640" y="226080"/>
            <a:ext cx="9069120" cy="946080"/>
          </a:xfrm>
          <a:prstGeom prst="rect">
            <a:avLst/>
          </a:prstGeom>
          <a:noFill/>
          <a:ln>
            <a:noFill/>
          </a:ln>
        </p:spPr>
        <p:txBody>
          <a:bodyPr lIns="0" rIns="0" tIns="0" bIns="0" anchor="ctr"/>
          <a:p>
            <a:r>
              <a:rPr b="0" lang="en-US" sz="4400" spc="-1" strike="noStrike">
                <a:latin typeface="Arial"/>
              </a:rPr>
              <a:t>Reading events</a:t>
            </a:r>
            <a:endParaRPr b="0" lang="en-US" sz="4400" spc="-1" strike="noStrike">
              <a:latin typeface="Arial"/>
            </a:endParaRPr>
          </a:p>
        </p:txBody>
      </p:sp>
      <p:sp>
        <p:nvSpPr>
          <p:cNvPr id="675" name="TextShape 2"/>
          <p:cNvSpPr txBox="1"/>
          <p:nvPr/>
        </p:nvSpPr>
        <p:spPr>
          <a:xfrm>
            <a:off x="503640" y="1326240"/>
            <a:ext cx="9069120" cy="3287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TBD</a:t>
            </a:r>
            <a:endParaRPr b="0" lang="en-US" sz="3200" spc="-1" strike="noStrike">
              <a:latin typeface="Arial"/>
            </a:endParaRPr>
          </a:p>
        </p:txBody>
      </p:sp>
    </p:spTree>
  </p:cSld>
  <p:timing>
    <p:tnLst>
      <p:par>
        <p:cTn id="153" dur="indefinite" restart="never" nodeType="tmRoot">
          <p:childTnLst>
            <p:seq>
              <p:cTn id="154"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latin typeface="Arial"/>
              </a:rPr>
              <a:t>config-pin</a:t>
            </a:r>
            <a:endParaRPr b="0" lang="en-US" sz="4400" spc="-1" strike="noStrike">
              <a:latin typeface="Arial"/>
            </a:endParaRPr>
          </a:p>
        </p:txBody>
      </p:sp>
      <p:sp>
        <p:nvSpPr>
          <p:cNvPr id="677" name="TextShape 2"/>
          <p:cNvSpPr txBox="1"/>
          <p:nvPr/>
        </p:nvSpPr>
        <p:spPr>
          <a:xfrm>
            <a:off x="457200" y="910440"/>
            <a:ext cx="8412480" cy="1044720"/>
          </a:xfrm>
          <a:prstGeom prst="rect">
            <a:avLst/>
          </a:prstGeom>
          <a:noFill/>
          <a:ln>
            <a:noFill/>
          </a:ln>
        </p:spPr>
        <p:txBody>
          <a:bodyPr lIns="90000" rIns="90000" tIns="45000" bIns="45000"/>
          <a:p>
            <a:r>
              <a:rPr b="1" lang="en-US" sz="1600" spc="-1" strike="noStrike">
                <a:latin typeface="Arial"/>
                <a:hlinkClick r:id="rId1"/>
              </a:rPr>
              <a:t>https://github.com/beagleboard/bb.org-overlays</a:t>
            </a:r>
            <a:r>
              <a:rPr b="1" lang="en-US" sz="1600" spc="-1" strike="noStrike">
                <a:latin typeface="Arial"/>
              </a:rPr>
              <a:t> - tools/beaglebone-universal-io </a:t>
            </a:r>
            <a:endParaRPr b="1" lang="en-US" sz="1600" spc="-1" strike="noStrike">
              <a:latin typeface="Arial"/>
            </a:endParaRPr>
          </a:p>
        </p:txBody>
      </p:sp>
      <p:graphicFrame>
        <p:nvGraphicFramePr>
          <p:cNvPr id="678" name="Table 3"/>
          <p:cNvGraphicFramePr/>
          <p:nvPr/>
        </p:nvGraphicFramePr>
        <p:xfrm>
          <a:off x="695520" y="1346040"/>
          <a:ext cx="8763120" cy="1815120"/>
        </p:xfrm>
        <a:graphic>
          <a:graphicData uri="http://schemas.openxmlformats.org/drawingml/2006/table">
            <a:tbl>
              <a:tblPr/>
              <a:tblGrid>
                <a:gridCol w="8763120"/>
              </a:tblGrid>
              <a:tr h="1815120">
                <a:tc>
                  <a:txBody>
                    <a:bodyPr lIns="90000" rIns="90000" tIns="46800" bIns="46800"/>
                    <a:p>
                      <a:r>
                        <a:rPr b="0" lang="en-US" sz="1800" spc="-1" strike="noStrike">
                          <a:latin typeface="FreeMono"/>
                        </a:rPr>
                        <a:t>debian@beaglebone:~$ </a:t>
                      </a:r>
                      <a:r>
                        <a:rPr b="1" lang="en-US" sz="1800" spc="-1" strike="noStrike">
                          <a:latin typeface="FreeMono"/>
                        </a:rPr>
                        <a:t>config-pin -i p1.36</a:t>
                      </a:r>
                      <a:endParaRPr b="0" lang="en-US" sz="1800" spc="-1" strike="noStrike">
                        <a:latin typeface="Arial"/>
                      </a:endParaRPr>
                    </a:p>
                    <a:p>
                      <a:r>
                        <a:rPr b="0" lang="en-US" sz="1800" spc="-1" strike="noStrike">
                          <a:latin typeface="FreeMono"/>
                        </a:rPr>
                        <a:t>Pin name: P1_36</a:t>
                      </a:r>
                      <a:endParaRPr b="0" lang="en-US" sz="1800" spc="-1" strike="noStrike">
                        <a:latin typeface="Arial"/>
                      </a:endParaRPr>
                    </a:p>
                    <a:p>
                      <a:r>
                        <a:rPr b="0" lang="en-US" sz="1800" spc="-1" strike="noStrike">
                          <a:latin typeface="FreeMono"/>
                        </a:rPr>
                        <a:t>Function if no cape loaded: pwm</a:t>
                      </a:r>
                      <a:endParaRPr b="0" lang="en-US" sz="1800" spc="-1" strike="noStrike">
                        <a:latin typeface="Arial"/>
                      </a:endParaRPr>
                    </a:p>
                    <a:p>
                      <a:r>
                        <a:rPr b="0" lang="en-US" sz="1800" spc="-1" strike="noStrike">
                          <a:latin typeface="FreeMono"/>
                        </a:rPr>
                        <a:t>Function if cape loaded: default gpio gpio_pu gpio_pd gpio_input spi_sclk pwm pruout pruin</a:t>
                      </a:r>
                      <a:endParaRPr b="0" lang="en-US" sz="1800" spc="-1" strike="noStrike">
                        <a:latin typeface="Arial"/>
                      </a:endParaRPr>
                    </a:p>
                    <a:p>
                      <a:r>
                        <a:rPr b="0" lang="en-US" sz="1800" spc="-1" strike="noStrike">
                          <a:latin typeface="FreeMono"/>
                        </a:rPr>
                        <a:t>Function information: ehrpwm0a default gpio3_14 gpio3_14 gpio3_14 gpio3_14 spi1_sclk ehrpwm0a pru0_out0 pru0_in0</a:t>
                      </a:r>
                      <a:endParaRPr b="0" lang="en-US" sz="1800" spc="-1" strike="noStrike">
                        <a:latin typeface="Arial"/>
                      </a:endParaRPr>
                    </a:p>
                    <a:p>
                      <a:r>
                        <a:rPr b="0" lang="en-US" sz="1800" spc="-1" strike="noStrike">
                          <a:latin typeface="FreeMono"/>
                        </a:rPr>
                        <a:t>Kernel GPIO id: 110</a:t>
                      </a:r>
                      <a:endParaRPr b="0" lang="en-US" sz="1800" spc="-1" strike="noStrike">
                        <a:latin typeface="Arial"/>
                      </a:endParaRPr>
                    </a:p>
                    <a:p>
                      <a:r>
                        <a:rPr b="0" lang="en-US" sz="1800" spc="-1" strike="noStrike">
                          <a:latin typeface="FreeMono"/>
                        </a:rPr>
                        <a:t>PRU GPIO id: 142</a:t>
                      </a:r>
                      <a:endParaRPr b="0" lang="en-US" sz="1800" spc="-1" strike="noStrike">
                        <a:latin typeface="Arial"/>
                      </a:endParaRPr>
                    </a:p>
                    <a:p>
                      <a:r>
                        <a:rPr b="0" lang="en-US" sz="1800" spc="-1" strike="noStrike">
                          <a:latin typeface="FreeMono"/>
                        </a:rPr>
                        <a:t>debian@beaglebone:~$ </a:t>
                      </a:r>
                      <a:r>
                        <a:rPr b="1" lang="en-US" sz="1800" spc="-1" strike="noStrike">
                          <a:latin typeface="FreeMono"/>
                        </a:rPr>
                        <a:t>config-pin -q p1.36</a:t>
                      </a:r>
                      <a:endParaRPr b="0" lang="en-US" sz="1800" spc="-1" strike="noStrike">
                        <a:latin typeface="Arial"/>
                      </a:endParaRPr>
                    </a:p>
                    <a:p>
                      <a:r>
                        <a:rPr b="0" lang="en-US" sz="1800" spc="-1" strike="noStrike">
                          <a:latin typeface="FreeMono"/>
                        </a:rPr>
                        <a:t>P1_36 Mode: default Direction: in Value: 0</a:t>
                      </a:r>
                      <a:endParaRPr b="0" lang="en-US" sz="1800" spc="-1" strike="noStrike">
                        <a:latin typeface="Arial"/>
                      </a:endParaRPr>
                    </a:p>
                    <a:p>
                      <a:r>
                        <a:rPr b="0" lang="en-US" sz="1800" spc="-1" strike="noStrike">
                          <a:latin typeface="FreeMono"/>
                        </a:rPr>
                        <a:t>debian@beaglebone:~$ </a:t>
                      </a:r>
                      <a:r>
                        <a:rPr b="1" lang="en-US" sz="1800" spc="-1" strike="noStrike">
                          <a:latin typeface="FreeMono"/>
                        </a:rPr>
                        <a:t>config-pin p1.36 pruout</a:t>
                      </a:r>
                      <a:endParaRPr b="0" lang="en-US" sz="1800" spc="-1" strike="noStrike">
                        <a:latin typeface="Arial"/>
                      </a:endParaRPr>
                    </a:p>
                    <a:p>
                      <a:r>
                        <a:rPr b="0" lang="en-US" sz="1800" spc="-1" strike="noStrike">
                          <a:latin typeface="FreeMono"/>
                        </a:rPr>
                        <a:t>debian@beaglebone:~$ </a:t>
                      </a:r>
                      <a:r>
                        <a:rPr b="1" lang="en-US" sz="1800" spc="-1" strike="noStrike">
                          <a:latin typeface="FreeMono"/>
                        </a:rPr>
                        <a:t>config-pin -q p1.36</a:t>
                      </a:r>
                      <a:endParaRPr b="0" lang="en-US" sz="1800" spc="-1" strike="noStrike">
                        <a:latin typeface="Arial"/>
                      </a:endParaRPr>
                    </a:p>
                    <a:p>
                      <a:r>
                        <a:rPr b="0" lang="en-US" sz="1800" spc="-1" strike="noStrike">
                          <a:latin typeface="FreeMono"/>
                        </a:rPr>
                        <a:t>P1_36 Mode: pruout</a:t>
                      </a:r>
                      <a:endParaRPr b="0" lang="en-US" sz="1800" spc="-1" strike="noStrike">
                        <a:latin typeface="Arial"/>
                      </a:endParaRPr>
                    </a:p>
                  </a:txBody>
                  <a:tcPr marL="90000" marR="90000">
                    <a:lnL w="129600">
                      <a:solidFill>
                        <a:srgbClr val="fe7f00"/>
                      </a:solidFill>
                    </a:lnL>
                    <a:lnR w="7200">
                      <a:solidFill>
                        <a:srgbClr val="fe7f00"/>
                      </a:solidFill>
                    </a:lnR>
                    <a:lnT w="7200">
                      <a:solidFill>
                        <a:srgbClr val="fe7f00"/>
                      </a:solidFill>
                    </a:lnT>
                    <a:lnB w="7200">
                      <a:solidFill>
                        <a:srgbClr val="fe7f00"/>
                      </a:solidFill>
                    </a:lnB>
                    <a:solidFill>
                      <a:srgbClr val="e8e8e8"/>
                    </a:solidFill>
                  </a:tcPr>
                </a:tc>
              </a:tr>
            </a:tbl>
          </a:graphicData>
        </a:graphic>
      </p:graphicFrame>
    </p:spTree>
  </p:cSld>
  <p:timing>
    <p:tnLst>
      <p:par>
        <p:cTn id="155" dur="indefinite" restart="never" nodeType="tmRoot">
          <p:childTnLst>
            <p:seq>
              <p:cTn id="156"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latin typeface="Arial"/>
              </a:rPr>
              <a:t>show-pins.pl</a:t>
            </a:r>
            <a:endParaRPr b="0" lang="en-US" sz="4400" spc="-1" strike="noStrike">
              <a:latin typeface="Arial"/>
            </a:endParaRPr>
          </a:p>
        </p:txBody>
      </p:sp>
      <p:sp>
        <p:nvSpPr>
          <p:cNvPr id="680"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perl /opt/scripts/device/bone/show-pins.pl -v</a:t>
            </a:r>
            <a:endParaRPr b="0" lang="en-US" sz="3200" spc="-1" strike="noStrike">
              <a:latin typeface="Arial"/>
            </a:endParaRPr>
          </a:p>
        </p:txBody>
      </p:sp>
    </p:spTree>
  </p:cSld>
  <p:timing>
    <p:tnLst>
      <p:par>
        <p:cTn id="157" dur="indefinite" restart="never" nodeType="tmRoot">
          <p:childTnLst>
            <p:seq>
              <p:cTn id="158"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Inspiration from early PCs</a:t>
            </a:r>
            <a:endParaRPr b="0" lang="en-US" sz="4400" spc="-1" strike="noStrike">
              <a:latin typeface="Arial"/>
            </a:endParaRPr>
          </a:p>
        </p:txBody>
      </p:sp>
      <p:sp>
        <p:nvSpPr>
          <p:cNvPr id="426" name="CustomShape 2"/>
          <p:cNvSpPr/>
          <p:nvPr/>
        </p:nvSpPr>
        <p:spPr>
          <a:xfrm>
            <a:off x="50400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How do people learn about embedded computers with so much ground to cover?</a:t>
            </a:r>
            <a:endParaRPr b="0" lang="en-US" sz="3200" spc="-1" strike="noStrike">
              <a:latin typeface="Arial"/>
            </a:endParaRPr>
          </a:p>
        </p:txBody>
      </p:sp>
      <p:pic>
        <p:nvPicPr>
          <p:cNvPr id="427" name="" descr=""/>
          <p:cNvPicPr/>
          <p:nvPr/>
        </p:nvPicPr>
        <p:blipFill>
          <a:blip r:embed="rId1"/>
          <a:stretch/>
        </p:blipFill>
        <p:spPr>
          <a:xfrm>
            <a:off x="3393720" y="2560320"/>
            <a:ext cx="3098160" cy="2387520"/>
          </a:xfrm>
          <a:prstGeom prst="rect">
            <a:avLst/>
          </a:prstGeom>
          <a:ln>
            <a:noFill/>
          </a:ln>
        </p:spPr>
      </p:pic>
      <p:pic>
        <p:nvPicPr>
          <p:cNvPr id="428" name="" descr=""/>
          <p:cNvPicPr/>
          <p:nvPr/>
        </p:nvPicPr>
        <p:blipFill>
          <a:blip r:embed="rId2"/>
          <a:stretch/>
        </p:blipFill>
        <p:spPr>
          <a:xfrm>
            <a:off x="7283160" y="2468880"/>
            <a:ext cx="2112480" cy="2724840"/>
          </a:xfrm>
          <a:prstGeom prst="rect">
            <a:avLst/>
          </a:prstGeom>
          <a:ln>
            <a:noFill/>
          </a:ln>
        </p:spPr>
      </p:pic>
      <p:sp>
        <p:nvSpPr>
          <p:cNvPr id="429" name="CustomShape 3"/>
          <p:cNvSpPr/>
          <p:nvPr/>
        </p:nvSpPr>
        <p:spPr>
          <a:xfrm>
            <a:off x="0" y="5158080"/>
            <a:ext cx="9435600" cy="45864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u="sng">
                <a:solidFill>
                  <a:srgbClr val="0000ff"/>
                </a:solidFill>
                <a:uFillTx/>
                <a:latin typeface="Arial"/>
                <a:hlinkClick r:id="rId3"/>
              </a:rPr>
              <a:t>http://newcome.wordpress.com/2009/12/15/make-electronics-the-new-engineers-notebook/</a:t>
            </a:r>
            <a:r>
              <a:rPr b="0" lang="en-US" sz="1300" spc="-1" strike="noStrike">
                <a:solidFill>
                  <a:srgbClr val="0000ff"/>
                </a:solidFill>
                <a:latin typeface="Arial"/>
              </a:rPr>
              <a:t>  </a:t>
            </a:r>
            <a:endParaRPr b="0" lang="en-US" sz="1300" spc="-1" strike="noStrike">
              <a:latin typeface="Arial"/>
            </a:endParaRPr>
          </a:p>
          <a:p>
            <a:pPr>
              <a:lnSpc>
                <a:spcPct val="100000"/>
              </a:lnSpc>
            </a:pPr>
            <a:r>
              <a:rPr b="0" lang="en-US" sz="1300" spc="-1" strike="noStrike" u="sng">
                <a:solidFill>
                  <a:srgbClr val="0000ff"/>
                </a:solidFill>
                <a:uFillTx/>
                <a:latin typeface="Arial"/>
                <a:hlinkClick r:id="rId4"/>
              </a:rPr>
              <a:t>http://www.sandywalsh.com/2012_07_01_archive.html</a:t>
            </a:r>
            <a:r>
              <a:rPr b="0" lang="en-US" sz="1300" spc="-1" strike="noStrike">
                <a:solidFill>
                  <a:srgbClr val="0000ff"/>
                </a:solidFill>
                <a:latin typeface="Arial"/>
              </a:rPr>
              <a:t>  </a:t>
            </a:r>
            <a:endParaRPr b="0" lang="en-US" sz="1300" spc="-1" strike="noStrike">
              <a:latin typeface="Arial"/>
            </a:endParaRPr>
          </a:p>
        </p:txBody>
      </p:sp>
      <p:sp>
        <p:nvSpPr>
          <p:cNvPr id="430" name="CustomShape 4"/>
          <p:cNvSpPr/>
          <p:nvPr/>
        </p:nvSpPr>
        <p:spPr>
          <a:xfrm>
            <a:off x="274320" y="2286000"/>
            <a:ext cx="2834280" cy="237708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n-US" sz="1800" spc="-1" strike="noStrike">
                <a:latin typeface="Arial"/>
              </a:rPr>
              <a:t>Linux keeps history</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latin typeface="Arial"/>
              </a:rPr>
              <a:t>Affordable -&gt; hackable</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latin typeface="Arial"/>
              </a:rPr>
              <a:t>Open from boot</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latin typeface="Arial"/>
              </a:rPr>
              <a:t>High-level languages</a:t>
            </a: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latin typeface="Arial"/>
              </a:rPr>
              <a:t>Motivate with hardware</a:t>
            </a:r>
            <a:endParaRPr b="0" lang="en-US" sz="1800" spc="-1" strike="noStrike">
              <a:latin typeface="Arial"/>
            </a:endParaRPr>
          </a:p>
          <a:p>
            <a:pPr>
              <a:lnSpc>
                <a:spcPct val="100000"/>
              </a:lnSpc>
            </a:pP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Enabling PRU</a:t>
            </a:r>
            <a:endParaRPr b="0" lang="en-US" sz="4400" spc="-1" strike="noStrike">
              <a:latin typeface="Arial"/>
            </a:endParaRPr>
          </a:p>
        </p:txBody>
      </p:sp>
      <p:sp>
        <p:nvSpPr>
          <p:cNvPr id="682"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2 possible drivers: remoteproc or uio</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Enabled via device tree at boot</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Different systems might have different defaults</a:t>
            </a:r>
            <a:endParaRPr b="0" lang="en-US" sz="2800" spc="-1" strike="noStrike">
              <a:latin typeface="Arial"/>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mikroBus Click usage</a:t>
            </a:r>
            <a:endParaRPr b="0" lang="en-US" sz="4400" spc="-1" strike="noStrike">
              <a:latin typeface="Arial"/>
            </a:endParaRPr>
          </a:p>
        </p:txBody>
      </p:sp>
      <p:sp>
        <p:nvSpPr>
          <p:cNvPr id="684"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See </a:t>
            </a:r>
            <a:r>
              <a:rPr b="0" lang="en-US" sz="3200" spc="-1" strike="noStrike" u="sng">
                <a:uFillTx/>
                <a:latin typeface="Arial"/>
                <a:hlinkClick r:id="rId1"/>
              </a:rPr>
              <a:t>bbb.io/pbmb</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Supported with device-tree overlays loaded in u-boot</a:t>
            </a:r>
            <a:endParaRPr b="0" lang="en-US" sz="3200" spc="-1" strike="noStrike">
              <a:latin typeface="Arial"/>
            </a:endParaRPr>
          </a:p>
        </p:txBody>
      </p:sp>
    </p:spTree>
  </p:cSld>
  <p:timing>
    <p:tnLst>
      <p:par>
        <p:cTn id="161" dur="indefinite" restart="never" nodeType="tmRoot">
          <p:childTnLst>
            <p:seq>
              <p:cTn id="162"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50364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Some work in progress</a:t>
            </a:r>
            <a:endParaRPr b="0" lang="en-US" sz="4400" spc="-1" strike="noStrike">
              <a:latin typeface="Arial"/>
            </a:endParaRPr>
          </a:p>
        </p:txBody>
      </p:sp>
      <p:sp>
        <p:nvSpPr>
          <p:cNvPr id="686" name="CustomShape 2"/>
          <p:cNvSpPr/>
          <p:nvPr/>
        </p:nvSpPr>
        <p:spPr>
          <a:xfrm>
            <a:off x="503640" y="1326240"/>
            <a:ext cx="9068400" cy="32875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2"/>
              </a:spcBef>
              <a:buClr>
                <a:srgbClr val="000000"/>
              </a:buClr>
              <a:buSzPct val="45000"/>
              <a:buFont typeface="Wingdings" charset="2"/>
              <a:buChar char=""/>
            </a:pPr>
            <a:r>
              <a:rPr b="0" lang="en-US" sz="3200" spc="-1" strike="noStrike">
                <a:latin typeface="Arial"/>
              </a:rPr>
              <a:t>Add proxy for various services (in Buster </a:t>
            </a:r>
            <a:r>
              <a:rPr b="0" lang="en-US" sz="3200" spc="-1" strike="noStrike">
                <a:latin typeface="Arial"/>
              </a:rPr>
              <a:t>IoT images today)</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Integrate common web-based WiFi </a:t>
            </a:r>
            <a:r>
              <a:rPr b="0" lang="en-US" sz="3200" spc="-1" strike="noStrike">
                <a:latin typeface="Arial"/>
              </a:rPr>
              <a:t>provisioning</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SeeedStudio BealgeBone Green Wireless </a:t>
            </a:r>
            <a:r>
              <a:rPr b="0" lang="en-US" sz="2800" spc="-1" strike="noStrike">
                <a:latin typeface="Arial"/>
              </a:rPr>
              <a:t>ships with ‘wifidog’ → we will unify approach</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Cross-platform distro installer app</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See </a:t>
            </a:r>
            <a:r>
              <a:rPr b="0" lang="en-US" sz="2800" spc="-1" strike="noStrike" u="sng">
                <a:uFillTx/>
                <a:latin typeface="Arial"/>
                <a:hlinkClick r:id="rId1"/>
              </a:rPr>
              <a:t>USB NETCONSOLE presentation</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Support for Grove modules and mikroBus </a:t>
            </a:r>
            <a:r>
              <a:rPr b="0" lang="en-US" sz="3200" spc="-1" strike="noStrike">
                <a:latin typeface="Arial"/>
              </a:rPr>
              <a:t>clicks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Focus on device-tree overlays and kernel </a:t>
            </a:r>
            <a:r>
              <a:rPr b="0" lang="en-US" sz="2800" spc="-1" strike="noStrike">
                <a:latin typeface="Arial"/>
              </a:rPr>
              <a:t>patches</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Integration alignment with complete </a:t>
            </a:r>
            <a:r>
              <a:rPr b="0" lang="en-US" sz="3200" spc="-1" strike="noStrike">
                <a:latin typeface="Arial"/>
              </a:rPr>
              <a:t>domain solutions</a:t>
            </a:r>
            <a:endParaRPr b="0" lang="en-US" sz="3200" spc="-1" strike="noStrike">
              <a:latin typeface="Arial"/>
            </a:endParaRPr>
          </a:p>
          <a:p>
            <a:pPr lvl="1" marL="864000" indent="-323640">
              <a:lnSpc>
                <a:spcPct val="100000"/>
              </a:lnSpc>
              <a:spcBef>
                <a:spcPts val="1131"/>
              </a:spcBef>
              <a:buClr>
                <a:srgbClr val="000000"/>
              </a:buClr>
              <a:buSzPct val="75000"/>
              <a:buFont typeface="Symbol"/>
              <a:buChar char=""/>
            </a:pPr>
            <a:r>
              <a:rPr b="0" lang="en-US" sz="2800" spc="-1" strike="noStrike">
                <a:latin typeface="Arial"/>
              </a:rPr>
              <a:t>Intelligent Agent Replicape/Revolve, </a:t>
            </a:r>
            <a:r>
              <a:rPr b="0" lang="en-US" sz="2800" spc="-1" strike="noStrike" u="sng">
                <a:uFillTx/>
                <a:latin typeface="Arial"/>
                <a:hlinkClick r:id="rId2"/>
              </a:rPr>
              <a:t>Bela Mini</a:t>
            </a:r>
            <a:r>
              <a:rPr b="0" lang="en-US" sz="2800" spc="-1" strike="noStrike">
                <a:latin typeface="Arial"/>
              </a:rPr>
              <a:t>, </a:t>
            </a:r>
            <a:r>
              <a:rPr b="0" lang="en-US" sz="2800" spc="-1" strike="noStrike">
                <a:latin typeface="Arial"/>
              </a:rPr>
              <a:t>BeagleLogic, </a:t>
            </a:r>
            <a:r>
              <a:rPr b="0" lang="en-US" sz="2800" spc="-1" strike="noStrike" u="sng">
                <a:uFillTx/>
                <a:latin typeface="Arial"/>
                <a:hlinkClick r:id="rId3"/>
              </a:rPr>
              <a:t>PocketPilot</a:t>
            </a:r>
            <a:r>
              <a:rPr b="0" lang="en-US" sz="2800" spc="-1" strike="noStrike">
                <a:latin typeface="Arial"/>
              </a:rPr>
              <a:t>, etc.</a:t>
            </a:r>
            <a:endParaRPr b="0" lang="en-US" sz="28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Improved and integrated PRU examples</a:t>
            </a:r>
            <a:endParaRPr b="0" lang="en-US" sz="3200" spc="-1" strike="noStrike">
              <a:latin typeface="Arial"/>
            </a:endParaRPr>
          </a:p>
          <a:p>
            <a:pPr marL="432000" indent="-323640">
              <a:lnSpc>
                <a:spcPct val="100000"/>
              </a:lnSpc>
              <a:spcBef>
                <a:spcPts val="1412"/>
              </a:spcBef>
              <a:buClr>
                <a:srgbClr val="000000"/>
              </a:buClr>
              <a:buSzPct val="45000"/>
              <a:buFont typeface="Wingdings" charset="2"/>
              <a:buChar char=""/>
            </a:pPr>
            <a:r>
              <a:rPr b="0" lang="en-US" sz="3200" spc="-1" strike="noStrike">
                <a:latin typeface="Arial"/>
              </a:rPr>
              <a:t>Move to distro friendly approaches for </a:t>
            </a:r>
            <a:r>
              <a:rPr b="0" lang="en-US" sz="3200" spc="-1" strike="noStrike">
                <a:latin typeface="Arial"/>
              </a:rPr>
              <a:t>customizations</a:t>
            </a:r>
            <a:endParaRPr b="0" lang="en-US" sz="3200" spc="-1" strike="noStrike">
              <a:latin typeface="Arial"/>
            </a:endParaRPr>
          </a:p>
        </p:txBody>
      </p:sp>
    </p:spTree>
  </p:cSld>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CustomShape 1"/>
          <p:cNvSpPr/>
          <p:nvPr/>
        </p:nvSpPr>
        <p:spPr>
          <a:xfrm>
            <a:off x="503640" y="226080"/>
            <a:ext cx="9068040" cy="945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Contributions and issues</a:t>
            </a:r>
            <a:endParaRPr b="0" lang="en-US" sz="4400" spc="-1" strike="noStrike">
              <a:latin typeface="Arial"/>
            </a:endParaRPr>
          </a:p>
        </p:txBody>
      </p:sp>
      <p:sp>
        <p:nvSpPr>
          <p:cNvPr id="688" name="CustomShape 2"/>
          <p:cNvSpPr/>
          <p:nvPr/>
        </p:nvSpPr>
        <p:spPr>
          <a:xfrm>
            <a:off x="503640" y="1326600"/>
            <a:ext cx="9068040" cy="328716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Cape/add-on support</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u="sng">
                <a:uFillTx/>
                <a:latin typeface="Arial"/>
                <a:hlinkClick r:id="rId1"/>
              </a:rPr>
              <a:t>https://github.com/beagleboard/bb.org-overlays</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Image deltas</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u="sng">
                <a:uFillTx/>
                <a:latin typeface="Arial"/>
                <a:hlinkClick r:id="rId2"/>
              </a:rPr>
              <a:t>https://github.com/beagleboard/image-builder</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In-system examples</a:t>
            </a:r>
            <a:endParaRPr b="0" lang="en-US" sz="32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u="sng">
                <a:uFillTx/>
                <a:latin typeface="Arial"/>
                <a:hlinkClick r:id="rId3"/>
              </a:rPr>
              <a:t>https://github.com/beagleboard/bone101</a:t>
            </a:r>
            <a:r>
              <a:rPr b="0" lang="en-US" sz="2800" spc="-1" strike="noStrike">
                <a:latin typeface="Arial"/>
              </a:rPr>
              <a:t> </a:t>
            </a:r>
            <a:endParaRPr b="0" lang="en-US" sz="2800" spc="-1" strike="noStrike">
              <a:latin typeface="Arial"/>
            </a:endParaRPr>
          </a:p>
        </p:txBody>
      </p:sp>
    </p:spTree>
  </p:cSld>
  <p:timing>
    <p:tnLst>
      <p:par>
        <p:cTn id="165" dur="indefinite" restart="never" nodeType="tmRoot">
          <p:childTnLst>
            <p:seq>
              <p:cTn id="166"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689" name="" descr=""/>
          <p:cNvPicPr/>
          <p:nvPr/>
        </p:nvPicPr>
        <p:blipFill>
          <a:blip r:embed="rId2"/>
          <a:stretch/>
        </p:blipFill>
        <p:spPr>
          <a:xfrm>
            <a:off x="0" y="4563000"/>
            <a:ext cx="10076400" cy="1105920"/>
          </a:xfrm>
          <a:prstGeom prst="rect">
            <a:avLst/>
          </a:prstGeom>
          <a:ln>
            <a:noFill/>
          </a:ln>
        </p:spPr>
      </p:pic>
      <p:sp>
        <p:nvSpPr>
          <p:cNvPr id="690" name="CustomShape 1"/>
          <p:cNvSpPr/>
          <p:nvPr/>
        </p:nvSpPr>
        <p:spPr>
          <a:xfrm>
            <a:off x="503640" y="225720"/>
            <a:ext cx="9068400" cy="4388040"/>
          </a:xfrm>
          <a:prstGeom prst="rect">
            <a:avLst/>
          </a:prstGeom>
          <a:noFill/>
          <a:ln>
            <a:noFill/>
          </a:ln>
        </p:spPr>
        <p:style>
          <a:lnRef idx="0"/>
          <a:fillRef idx="0"/>
          <a:effectRef idx="0"/>
          <a:fontRef idx="minor"/>
        </p:style>
        <p:txBody>
          <a:bodyPr lIns="0" rIns="0" tIns="0" bIns="0" anchor="ctr"/>
          <a:p>
            <a:pPr algn="ctr">
              <a:lnSpc>
                <a:spcPct val="100000"/>
              </a:lnSpc>
            </a:pPr>
            <a:r>
              <a:rPr b="0" lang="en-US" sz="5400" spc="-1" strike="noStrike">
                <a:latin typeface="Arial"/>
              </a:rPr>
              <a:t>Questions?</a:t>
            </a:r>
            <a:endParaRPr b="0" lang="en-US" sz="5400" spc="-1" strike="noStrike">
              <a:latin typeface="Arial"/>
            </a:endParaRPr>
          </a:p>
        </p:txBody>
      </p:sp>
    </p:spTree>
  </p:cSld>
  <p:timing>
    <p:tnLst>
      <p:par>
        <p:cTn id="167" dur="indefinite" restart="never" nodeType="tmRoot">
          <p:childTnLst>
            <p:seq>
              <p:cTn id="168" dur="indefinite"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tile/>
        </a:blipFill>
      </p:bgPr>
    </p:bg>
    <p:spTree>
      <p:nvGrpSpPr>
        <p:cNvPr id="1" name=""/>
        <p:cNvGrpSpPr/>
        <p:nvPr/>
      </p:nvGrpSpPr>
      <p:grpSpPr>
        <a:xfrm>
          <a:off x="0" y="0"/>
          <a:ext cx="0" cy="0"/>
          <a:chOff x="0" y="0"/>
          <a:chExt cx="0" cy="0"/>
        </a:xfrm>
      </p:grpSpPr>
      <p:sp>
        <p:nvSpPr>
          <p:cNvPr id="691" name="CustomShape 1"/>
          <p:cNvSpPr/>
          <p:nvPr/>
        </p:nvSpPr>
        <p:spPr>
          <a:xfrm>
            <a:off x="503640" y="225720"/>
            <a:ext cx="4525200" cy="4388040"/>
          </a:xfrm>
          <a:prstGeom prst="rect">
            <a:avLst/>
          </a:prstGeom>
          <a:noFill/>
          <a:ln>
            <a:noFill/>
          </a:ln>
        </p:spPr>
        <p:style>
          <a:lnRef idx="0"/>
          <a:fillRef idx="0"/>
          <a:effectRef idx="0"/>
          <a:fontRef idx="minor"/>
        </p:style>
        <p:txBody>
          <a:bodyPr lIns="0" rIns="0" tIns="0" bIns="0" anchor="ctr"/>
          <a:p>
            <a:pPr algn="ctr">
              <a:lnSpc>
                <a:spcPct val="100000"/>
              </a:lnSpc>
            </a:pPr>
            <a:r>
              <a:rPr b="0" lang="en-US" sz="5400" spc="-1" strike="noStrike">
                <a:latin typeface="Arial"/>
              </a:rPr>
              <a:t>Thank you!</a:t>
            </a:r>
            <a:endParaRPr b="0" lang="en-US" sz="5400" spc="-1" strike="noStrike">
              <a:latin typeface="Arial"/>
            </a:endParaRPr>
          </a:p>
        </p:txBody>
      </p:sp>
      <p:pic>
        <p:nvPicPr>
          <p:cNvPr id="692" name="" descr=""/>
          <p:cNvPicPr/>
          <p:nvPr/>
        </p:nvPicPr>
        <p:blipFill>
          <a:blip r:embed="rId2"/>
          <a:stretch/>
        </p:blipFill>
        <p:spPr>
          <a:xfrm>
            <a:off x="0" y="4563000"/>
            <a:ext cx="10076400" cy="1105920"/>
          </a:xfrm>
          <a:prstGeom prst="rect">
            <a:avLst/>
          </a:prstGeom>
          <a:ln>
            <a:noFill/>
          </a:ln>
        </p:spPr>
      </p:pic>
    </p:spTree>
  </p:cSld>
  <p:timing>
    <p:tnLst>
      <p:par>
        <p:cTn id="169" dur="indefinite" restart="never" nodeType="tmRoot">
          <p:childTnLst>
            <p:seq>
              <p:cTn id="170"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504000" y="225720"/>
            <a:ext cx="9068400" cy="94608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Vis</a:t>
            </a:r>
            <a:r>
              <a:rPr b="0" lang="en-US" sz="4400" spc="-1" strike="noStrike">
                <a:latin typeface="Arial"/>
              </a:rPr>
              <a:t>ion</a:t>
            </a:r>
            <a:endParaRPr b="0" lang="en-US" sz="4400" spc="-1" strike="noStrike">
              <a:latin typeface="Arial"/>
            </a:endParaRPr>
          </a:p>
        </p:txBody>
      </p:sp>
      <p:pic>
        <p:nvPicPr>
          <p:cNvPr id="432" name="" descr=""/>
          <p:cNvPicPr/>
          <p:nvPr/>
        </p:nvPicPr>
        <p:blipFill>
          <a:blip r:embed="rId1"/>
          <a:stretch/>
        </p:blipFill>
        <p:spPr>
          <a:xfrm>
            <a:off x="0" y="1361160"/>
            <a:ext cx="10076400" cy="3119040"/>
          </a:xfrm>
          <a:prstGeom prst="rect">
            <a:avLst/>
          </a:prstGeom>
          <a:ln>
            <a:noFill/>
          </a:ln>
        </p:spPr>
      </p:pic>
      <p:sp>
        <p:nvSpPr>
          <p:cNvPr id="433" name="CustomShape 2"/>
          <p:cNvSpPr/>
          <p:nvPr/>
        </p:nvSpPr>
        <p:spPr>
          <a:xfrm>
            <a:off x="504000" y="1326240"/>
            <a:ext cx="9068400" cy="3287520"/>
          </a:xfrm>
          <a:prstGeom prst="rect">
            <a:avLst/>
          </a:prstGeom>
          <a:noFill/>
          <a:ln>
            <a:noFill/>
          </a:ln>
        </p:spPr>
        <p:style>
          <a:lnRef idx="0"/>
          <a:fillRef idx="0"/>
          <a:effectRef idx="0"/>
          <a:fontRef idx="minor"/>
        </p:style>
      </p:sp>
      <p:pic>
        <p:nvPicPr>
          <p:cNvPr id="434" name="" descr=""/>
          <p:cNvPicPr/>
          <p:nvPr/>
        </p:nvPicPr>
        <p:blipFill>
          <a:blip r:embed="rId2"/>
          <a:stretch/>
        </p:blipFill>
        <p:spPr>
          <a:xfrm>
            <a:off x="91440" y="4663440"/>
            <a:ext cx="862560" cy="906480"/>
          </a:xfrm>
          <a:prstGeom prst="rect">
            <a:avLst/>
          </a:prstGeom>
          <a:ln>
            <a:noFill/>
          </a:ln>
        </p:spPr>
      </p:pic>
      <p:pic>
        <p:nvPicPr>
          <p:cNvPr id="435" name="" descr=""/>
          <p:cNvPicPr/>
          <p:nvPr/>
        </p:nvPicPr>
        <p:blipFill>
          <a:blip r:embed="rId3"/>
          <a:stretch/>
        </p:blipFill>
        <p:spPr>
          <a:xfrm>
            <a:off x="8778240" y="4614120"/>
            <a:ext cx="1250280" cy="10818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7385</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2018-03-01T12:46:43Z</dcterms:created>
  <dc:creator/>
  <dc:description/>
  <dc:language>en-US</dc:language>
  <cp:lastModifiedBy/>
  <dcterms:modified xsi:type="dcterms:W3CDTF">2019-02-21T16:30:40Z</dcterms:modified>
  <cp:revision>149</cp:revision>
  <dc:subject/>
  <dc:title/>
</cp:coreProperties>
</file>